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exend Exa" charset="1" panose="00000000000000000000"/>
      <p:regular r:id="rId19"/>
    </p:embeddedFont>
    <p:embeddedFont>
      <p:font typeface="Telegraf" charset="1" panose="00000500000000000000"/>
      <p:regular r:id="rId20"/>
    </p:embeddedFont>
    <p:embeddedFont>
      <p:font typeface="Telegraf Bold" charset="1" panose="00000800000000000000"/>
      <p:regular r:id="rId21"/>
    </p:embeddedFont>
    <p:embeddedFont>
      <p:font typeface="Canva Sans" charset="1" panose="020B0503030501040103"/>
      <p:regular r:id="rId22"/>
    </p:embeddedFont>
    <p:embeddedFont>
      <p:font typeface="Canva Sans Bold" charset="1" panose="020B08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4750387"/>
            <a:ext cx="2958153" cy="1766677"/>
            <a:chOff x="0" y="0"/>
            <a:chExt cx="779102" cy="465298"/>
          </a:xfrm>
        </p:grpSpPr>
        <p:sp>
          <p:nvSpPr>
            <p:cNvPr name="Freeform 3" id="3"/>
            <p:cNvSpPr/>
            <p:nvPr/>
          </p:nvSpPr>
          <p:spPr>
            <a:xfrm flipH="false" flipV="false" rot="0">
              <a:off x="0" y="0"/>
              <a:ext cx="779102" cy="465298"/>
            </a:xfrm>
            <a:custGeom>
              <a:avLst/>
              <a:gdLst/>
              <a:ahLst/>
              <a:cxnLst/>
              <a:rect r="r" b="b" t="t" l="l"/>
              <a:pathLst>
                <a:path h="465298" w="779102">
                  <a:moveTo>
                    <a:pt x="0" y="0"/>
                  </a:moveTo>
                  <a:lnTo>
                    <a:pt x="779102" y="0"/>
                  </a:lnTo>
                  <a:lnTo>
                    <a:pt x="779102" y="465298"/>
                  </a:lnTo>
                  <a:lnTo>
                    <a:pt x="0" y="465298"/>
                  </a:lnTo>
                  <a:close/>
                </a:path>
              </a:pathLst>
            </a:custGeom>
            <a:gradFill rotWithShape="true">
              <a:gsLst>
                <a:gs pos="0">
                  <a:srgbClr val="C0FF71">
                    <a:alpha val="100000"/>
                  </a:srgbClr>
                </a:gs>
                <a:gs pos="100000">
                  <a:srgbClr val="0A3022">
                    <a:alpha val="0"/>
                  </a:srgbClr>
                </a:gs>
              </a:gsLst>
              <a:lin ang="0"/>
            </a:gradFill>
          </p:spPr>
        </p:sp>
        <p:sp>
          <p:nvSpPr>
            <p:cNvPr name="TextBox 4" id="4"/>
            <p:cNvSpPr txBox="true"/>
            <p:nvPr/>
          </p:nvSpPr>
          <p:spPr>
            <a:xfrm>
              <a:off x="0" y="-38100"/>
              <a:ext cx="779102" cy="5033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5481243" y="4750387"/>
            <a:ext cx="2956221" cy="1766677"/>
            <a:chOff x="0" y="0"/>
            <a:chExt cx="778593" cy="465298"/>
          </a:xfrm>
        </p:grpSpPr>
        <p:sp>
          <p:nvSpPr>
            <p:cNvPr name="Freeform 6" id="6"/>
            <p:cNvSpPr/>
            <p:nvPr/>
          </p:nvSpPr>
          <p:spPr>
            <a:xfrm flipH="false" flipV="false" rot="0">
              <a:off x="0" y="0"/>
              <a:ext cx="778593" cy="465298"/>
            </a:xfrm>
            <a:custGeom>
              <a:avLst/>
              <a:gdLst/>
              <a:ahLst/>
              <a:cxnLst/>
              <a:rect r="r" b="b" t="t" l="l"/>
              <a:pathLst>
                <a:path h="465298" w="778593">
                  <a:moveTo>
                    <a:pt x="0" y="0"/>
                  </a:moveTo>
                  <a:lnTo>
                    <a:pt x="778593" y="0"/>
                  </a:lnTo>
                  <a:lnTo>
                    <a:pt x="778593" y="465298"/>
                  </a:lnTo>
                  <a:lnTo>
                    <a:pt x="0" y="465298"/>
                  </a:lnTo>
                  <a:close/>
                </a:path>
              </a:pathLst>
            </a:custGeom>
            <a:gradFill rotWithShape="true">
              <a:gsLst>
                <a:gs pos="0">
                  <a:srgbClr val="C0FF71">
                    <a:alpha val="100000"/>
                  </a:srgbClr>
                </a:gs>
                <a:gs pos="100000">
                  <a:srgbClr val="0A3022">
                    <a:alpha val="0"/>
                  </a:srgbClr>
                </a:gs>
              </a:gsLst>
              <a:lin ang="0"/>
            </a:gradFill>
          </p:spPr>
        </p:sp>
        <p:sp>
          <p:nvSpPr>
            <p:cNvPr name="TextBox 7" id="7"/>
            <p:cNvSpPr txBox="true"/>
            <p:nvPr/>
          </p:nvSpPr>
          <p:spPr>
            <a:xfrm>
              <a:off x="0" y="-38100"/>
              <a:ext cx="778593" cy="50339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46538" y="2289886"/>
            <a:ext cx="13202468" cy="5707229"/>
            <a:chOff x="0" y="0"/>
            <a:chExt cx="5814013" cy="2513310"/>
          </a:xfrm>
        </p:grpSpPr>
        <p:sp>
          <p:nvSpPr>
            <p:cNvPr name="Freeform 9" id="9"/>
            <p:cNvSpPr/>
            <p:nvPr/>
          </p:nvSpPr>
          <p:spPr>
            <a:xfrm flipH="false" flipV="false" rot="0">
              <a:off x="0" y="0"/>
              <a:ext cx="5814013" cy="2513311"/>
            </a:xfrm>
            <a:custGeom>
              <a:avLst/>
              <a:gdLst/>
              <a:ahLst/>
              <a:cxnLst/>
              <a:rect r="r" b="b" t="t" l="l"/>
              <a:pathLst>
                <a:path h="2513311" w="5814013">
                  <a:moveTo>
                    <a:pt x="5653993" y="0"/>
                  </a:moveTo>
                  <a:lnTo>
                    <a:pt x="160020" y="0"/>
                  </a:lnTo>
                  <a:lnTo>
                    <a:pt x="0" y="160020"/>
                  </a:lnTo>
                  <a:lnTo>
                    <a:pt x="0" y="2353290"/>
                  </a:lnTo>
                  <a:lnTo>
                    <a:pt x="160020" y="2513311"/>
                  </a:lnTo>
                  <a:lnTo>
                    <a:pt x="5653993" y="2513311"/>
                  </a:lnTo>
                  <a:lnTo>
                    <a:pt x="5814013" y="2353290"/>
                  </a:lnTo>
                  <a:lnTo>
                    <a:pt x="5814013" y="160020"/>
                  </a:lnTo>
                  <a:lnTo>
                    <a:pt x="5653993" y="0"/>
                  </a:lnTo>
                  <a:close/>
                </a:path>
              </a:pathLst>
            </a:custGeom>
            <a:gradFill rotWithShape="true">
              <a:gsLst>
                <a:gs pos="0">
                  <a:srgbClr val="0A3022">
                    <a:alpha val="45000"/>
                  </a:srgbClr>
                </a:gs>
                <a:gs pos="100000">
                  <a:srgbClr val="0A3022">
                    <a:alpha val="0"/>
                  </a:srgbClr>
                </a:gs>
              </a:gsLst>
              <a:lin ang="0"/>
            </a:gradFill>
            <a:ln w="9525" cap="sq">
              <a:solidFill>
                <a:srgbClr val="C1FF72">
                  <a:alpha val="44706"/>
                </a:srgbClr>
              </a:solidFill>
              <a:prstDash val="solid"/>
              <a:miter/>
            </a:ln>
          </p:spPr>
        </p:sp>
        <p:sp>
          <p:nvSpPr>
            <p:cNvPr name="TextBox 10" id="10"/>
            <p:cNvSpPr txBox="true"/>
            <p:nvPr/>
          </p:nvSpPr>
          <p:spPr>
            <a:xfrm>
              <a:off x="63500" y="25400"/>
              <a:ext cx="5687013" cy="242441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2142375" y="3259136"/>
            <a:ext cx="925081" cy="124298"/>
            <a:chOff x="0" y="0"/>
            <a:chExt cx="4536902" cy="609600"/>
          </a:xfrm>
        </p:grpSpPr>
        <p:sp>
          <p:nvSpPr>
            <p:cNvPr name="Freeform 12" id="12"/>
            <p:cNvSpPr/>
            <p:nvPr/>
          </p:nvSpPr>
          <p:spPr>
            <a:xfrm flipH="false" flipV="false" rot="0">
              <a:off x="0" y="0"/>
              <a:ext cx="4536902" cy="609600"/>
            </a:xfrm>
            <a:custGeom>
              <a:avLst/>
              <a:gdLst/>
              <a:ahLst/>
              <a:cxnLst/>
              <a:rect r="r" b="b" t="t" l="l"/>
              <a:pathLst>
                <a:path h="609600" w="4536902">
                  <a:moveTo>
                    <a:pt x="203200" y="0"/>
                  </a:moveTo>
                  <a:lnTo>
                    <a:pt x="4333702" y="0"/>
                  </a:lnTo>
                  <a:lnTo>
                    <a:pt x="4536902" y="609600"/>
                  </a:lnTo>
                  <a:lnTo>
                    <a:pt x="0" y="609600"/>
                  </a:lnTo>
                  <a:lnTo>
                    <a:pt x="203200" y="0"/>
                  </a:lnTo>
                  <a:close/>
                </a:path>
              </a:pathLst>
            </a:custGeom>
            <a:solidFill>
              <a:srgbClr val="C1FF72"/>
            </a:solidFill>
          </p:spPr>
        </p:sp>
        <p:sp>
          <p:nvSpPr>
            <p:cNvPr name="TextBox 13" id="13"/>
            <p:cNvSpPr txBox="true"/>
            <p:nvPr/>
          </p:nvSpPr>
          <p:spPr>
            <a:xfrm>
              <a:off x="127000" y="-38100"/>
              <a:ext cx="4282902"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5400000">
            <a:off x="15218500" y="3259136"/>
            <a:ext cx="925081" cy="124298"/>
            <a:chOff x="0" y="0"/>
            <a:chExt cx="4536902" cy="609600"/>
          </a:xfrm>
        </p:grpSpPr>
        <p:sp>
          <p:nvSpPr>
            <p:cNvPr name="Freeform 15" id="15"/>
            <p:cNvSpPr/>
            <p:nvPr/>
          </p:nvSpPr>
          <p:spPr>
            <a:xfrm flipH="false" flipV="false" rot="0">
              <a:off x="0" y="0"/>
              <a:ext cx="4536902" cy="609600"/>
            </a:xfrm>
            <a:custGeom>
              <a:avLst/>
              <a:gdLst/>
              <a:ahLst/>
              <a:cxnLst/>
              <a:rect r="r" b="b" t="t" l="l"/>
              <a:pathLst>
                <a:path h="609600" w="4536902">
                  <a:moveTo>
                    <a:pt x="203200" y="0"/>
                  </a:moveTo>
                  <a:lnTo>
                    <a:pt x="4333702" y="0"/>
                  </a:lnTo>
                  <a:lnTo>
                    <a:pt x="4536902" y="609600"/>
                  </a:lnTo>
                  <a:lnTo>
                    <a:pt x="0" y="609600"/>
                  </a:lnTo>
                  <a:lnTo>
                    <a:pt x="203200" y="0"/>
                  </a:lnTo>
                  <a:close/>
                </a:path>
              </a:pathLst>
            </a:custGeom>
            <a:solidFill>
              <a:srgbClr val="C1FF72"/>
            </a:solidFill>
          </p:spPr>
        </p:sp>
        <p:sp>
          <p:nvSpPr>
            <p:cNvPr name="TextBox 16" id="16"/>
            <p:cNvSpPr txBox="true"/>
            <p:nvPr/>
          </p:nvSpPr>
          <p:spPr>
            <a:xfrm>
              <a:off x="127000" y="-38100"/>
              <a:ext cx="4282902"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5400000">
            <a:off x="6761010" y="3058770"/>
            <a:ext cx="4168323" cy="10288136"/>
            <a:chOff x="0" y="0"/>
            <a:chExt cx="1097830" cy="2709633"/>
          </a:xfrm>
        </p:grpSpPr>
        <p:sp>
          <p:nvSpPr>
            <p:cNvPr name="Freeform 18" id="18"/>
            <p:cNvSpPr/>
            <p:nvPr/>
          </p:nvSpPr>
          <p:spPr>
            <a:xfrm flipH="false" flipV="false" rot="0">
              <a:off x="0" y="0"/>
              <a:ext cx="1097830" cy="2709633"/>
            </a:xfrm>
            <a:custGeom>
              <a:avLst/>
              <a:gdLst/>
              <a:ahLst/>
              <a:cxnLst/>
              <a:rect r="r" b="b" t="t" l="l"/>
              <a:pathLst>
                <a:path h="2709633" w="1097830">
                  <a:moveTo>
                    <a:pt x="0" y="0"/>
                  </a:moveTo>
                  <a:lnTo>
                    <a:pt x="1097830" y="0"/>
                  </a:lnTo>
                  <a:lnTo>
                    <a:pt x="1097830" y="2709633"/>
                  </a:lnTo>
                  <a:lnTo>
                    <a:pt x="0" y="2709633"/>
                  </a:lnTo>
                  <a:close/>
                </a:path>
              </a:pathLst>
            </a:custGeom>
            <a:gradFill rotWithShape="true">
              <a:gsLst>
                <a:gs pos="0">
                  <a:srgbClr val="0A3022">
                    <a:alpha val="100000"/>
                  </a:srgbClr>
                </a:gs>
                <a:gs pos="100000">
                  <a:srgbClr val="0A3022">
                    <a:alpha val="0"/>
                  </a:srgbClr>
                </a:gs>
              </a:gsLst>
              <a:lin ang="0"/>
            </a:gradFill>
          </p:spPr>
        </p:sp>
        <p:sp>
          <p:nvSpPr>
            <p:cNvPr name="TextBox 19" id="19"/>
            <p:cNvSpPr txBox="true"/>
            <p:nvPr/>
          </p:nvSpPr>
          <p:spPr>
            <a:xfrm>
              <a:off x="0" y="-38100"/>
              <a:ext cx="1097830" cy="274773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23034" y="9040895"/>
            <a:ext cx="280030" cy="217405"/>
          </a:xfrm>
          <a:custGeom>
            <a:avLst/>
            <a:gdLst/>
            <a:ahLst/>
            <a:cxnLst/>
            <a:rect r="r" b="b" t="t" l="l"/>
            <a:pathLst>
              <a:path h="217405" w="280030">
                <a:moveTo>
                  <a:pt x="0" y="0"/>
                </a:moveTo>
                <a:lnTo>
                  <a:pt x="280030" y="0"/>
                </a:lnTo>
                <a:lnTo>
                  <a:pt x="280030" y="217405"/>
                </a:lnTo>
                <a:lnTo>
                  <a:pt x="0" y="2174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3804875" y="2530444"/>
            <a:ext cx="10885793" cy="5100313"/>
          </a:xfrm>
          <a:prstGeom prst="rect">
            <a:avLst/>
          </a:prstGeom>
        </p:spPr>
        <p:txBody>
          <a:bodyPr anchor="t" rtlCol="false" tIns="0" lIns="0" bIns="0" rIns="0">
            <a:spAutoFit/>
          </a:bodyPr>
          <a:lstStyle/>
          <a:p>
            <a:pPr algn="ctr">
              <a:lnSpc>
                <a:spcPts val="8155"/>
              </a:lnSpc>
              <a:spcBef>
                <a:spcPct val="0"/>
              </a:spcBef>
            </a:pPr>
            <a:r>
              <a:rPr lang="en-US" sz="5825" spc="-436">
                <a:solidFill>
                  <a:srgbClr val="1C2120"/>
                </a:solidFill>
                <a:latin typeface="Lexend Exa"/>
                <a:ea typeface="Lexend Exa"/>
                <a:cs typeface="Lexend Exa"/>
                <a:sym typeface="Lexend Exa"/>
              </a:rPr>
              <a:t>AgriPredict: ML-Driven Insights for Data-Driven Crop Production, Yield Forecasting, and Risk Mitigation</a:t>
            </a:r>
          </a:p>
        </p:txBody>
      </p:sp>
      <p:sp>
        <p:nvSpPr>
          <p:cNvPr name="Freeform 22" id="22"/>
          <p:cNvSpPr/>
          <p:nvPr/>
        </p:nvSpPr>
        <p:spPr>
          <a:xfrm flipH="true" flipV="false" rot="-5400000">
            <a:off x="17342663" y="1427864"/>
            <a:ext cx="280030" cy="217405"/>
          </a:xfrm>
          <a:custGeom>
            <a:avLst/>
            <a:gdLst/>
            <a:ahLst/>
            <a:cxnLst/>
            <a:rect r="r" b="b" t="t" l="l"/>
            <a:pathLst>
              <a:path h="217405" w="280030">
                <a:moveTo>
                  <a:pt x="280030" y="0"/>
                </a:moveTo>
                <a:lnTo>
                  <a:pt x="0" y="0"/>
                </a:lnTo>
                <a:lnTo>
                  <a:pt x="0" y="217405"/>
                </a:lnTo>
                <a:lnTo>
                  <a:pt x="280030" y="217405"/>
                </a:lnTo>
                <a:lnTo>
                  <a:pt x="2800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3" id="23"/>
          <p:cNvSpPr/>
          <p:nvPr/>
        </p:nvSpPr>
        <p:spPr>
          <a:xfrm>
            <a:off x="1023938" y="6517064"/>
            <a:ext cx="0" cy="2123870"/>
          </a:xfrm>
          <a:prstGeom prst="line">
            <a:avLst/>
          </a:prstGeom>
          <a:ln cap="flat" w="9525">
            <a:solidFill>
              <a:srgbClr val="C1FF72">
                <a:alpha val="44706"/>
              </a:srgbClr>
            </a:solidFill>
            <a:prstDash val="solid"/>
            <a:headEnd type="none" len="sm" w="sm"/>
            <a:tailEnd type="none" len="sm" w="sm"/>
          </a:ln>
        </p:spPr>
      </p:sp>
      <p:sp>
        <p:nvSpPr>
          <p:cNvPr name="AutoShape 24" id="24"/>
          <p:cNvSpPr/>
          <p:nvPr/>
        </p:nvSpPr>
        <p:spPr>
          <a:xfrm>
            <a:off x="1483839" y="6517064"/>
            <a:ext cx="0" cy="2123870"/>
          </a:xfrm>
          <a:prstGeom prst="line">
            <a:avLst/>
          </a:prstGeom>
          <a:ln cap="flat" w="9525">
            <a:solidFill>
              <a:srgbClr val="C1FF72">
                <a:alpha val="44706"/>
              </a:srgbClr>
            </a:solidFill>
            <a:prstDash val="solid"/>
            <a:headEnd type="none" len="sm" w="sm"/>
            <a:tailEnd type="none" len="sm" w="sm"/>
          </a:ln>
        </p:spPr>
      </p:sp>
      <p:sp>
        <p:nvSpPr>
          <p:cNvPr name="AutoShape 25" id="25"/>
          <p:cNvSpPr/>
          <p:nvPr/>
        </p:nvSpPr>
        <p:spPr>
          <a:xfrm>
            <a:off x="1941039" y="6517064"/>
            <a:ext cx="0" cy="2123870"/>
          </a:xfrm>
          <a:prstGeom prst="line">
            <a:avLst/>
          </a:prstGeom>
          <a:ln cap="flat" w="9525">
            <a:solidFill>
              <a:srgbClr val="C1FF72">
                <a:alpha val="44706"/>
              </a:srgbClr>
            </a:solidFill>
            <a:prstDash val="solid"/>
            <a:headEnd type="none" len="sm" w="sm"/>
            <a:tailEnd type="none" len="sm" w="sm"/>
          </a:ln>
        </p:spPr>
      </p:sp>
      <p:sp>
        <p:nvSpPr>
          <p:cNvPr name="AutoShape 26" id="26"/>
          <p:cNvSpPr/>
          <p:nvPr/>
        </p:nvSpPr>
        <p:spPr>
          <a:xfrm>
            <a:off x="16430717" y="2626516"/>
            <a:ext cx="0" cy="2123870"/>
          </a:xfrm>
          <a:prstGeom prst="line">
            <a:avLst/>
          </a:prstGeom>
          <a:ln cap="flat" w="9525">
            <a:solidFill>
              <a:srgbClr val="C1FF72">
                <a:alpha val="44706"/>
              </a:srgbClr>
            </a:solidFill>
            <a:prstDash val="solid"/>
            <a:headEnd type="none" len="sm" w="sm"/>
            <a:tailEnd type="none" len="sm" w="sm"/>
          </a:ln>
        </p:spPr>
      </p:sp>
      <p:sp>
        <p:nvSpPr>
          <p:cNvPr name="AutoShape 27" id="27"/>
          <p:cNvSpPr/>
          <p:nvPr/>
        </p:nvSpPr>
        <p:spPr>
          <a:xfrm>
            <a:off x="16954592" y="2626516"/>
            <a:ext cx="0" cy="2123870"/>
          </a:xfrm>
          <a:prstGeom prst="line">
            <a:avLst/>
          </a:prstGeom>
          <a:ln cap="flat" w="9525">
            <a:solidFill>
              <a:srgbClr val="C1FF72">
                <a:alpha val="44706"/>
              </a:srgbClr>
            </a:solidFill>
            <a:prstDash val="solid"/>
            <a:headEnd type="none" len="sm" w="sm"/>
            <a:tailEnd type="none" len="sm" w="sm"/>
          </a:ln>
        </p:spPr>
      </p:sp>
      <p:sp>
        <p:nvSpPr>
          <p:cNvPr name="AutoShape 28" id="28"/>
          <p:cNvSpPr/>
          <p:nvPr/>
        </p:nvSpPr>
        <p:spPr>
          <a:xfrm>
            <a:off x="17482678" y="2626516"/>
            <a:ext cx="0" cy="2123870"/>
          </a:xfrm>
          <a:prstGeom prst="line">
            <a:avLst/>
          </a:prstGeom>
          <a:ln cap="flat" w="9525">
            <a:solidFill>
              <a:srgbClr val="C1FF72">
                <a:alpha val="44706"/>
              </a:srgbClr>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0694444">
            <a:off x="16953779" y="2516385"/>
            <a:ext cx="280030" cy="217405"/>
          </a:xfrm>
          <a:custGeom>
            <a:avLst/>
            <a:gdLst/>
            <a:ahLst/>
            <a:cxnLst/>
            <a:rect r="r" b="b" t="t" l="l"/>
            <a:pathLst>
              <a:path h="217405" w="280030">
                <a:moveTo>
                  <a:pt x="0" y="0"/>
                </a:moveTo>
                <a:lnTo>
                  <a:pt x="280031" y="0"/>
                </a:lnTo>
                <a:lnTo>
                  <a:pt x="280031" y="217406"/>
                </a:lnTo>
                <a:lnTo>
                  <a:pt x="0" y="217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9044522" y="5773569"/>
            <a:ext cx="280030" cy="217405"/>
          </a:xfrm>
          <a:custGeom>
            <a:avLst/>
            <a:gdLst/>
            <a:ahLst/>
            <a:cxnLst/>
            <a:rect r="r" b="b" t="t" l="l"/>
            <a:pathLst>
              <a:path h="217405" w="280030">
                <a:moveTo>
                  <a:pt x="280030" y="217405"/>
                </a:moveTo>
                <a:lnTo>
                  <a:pt x="0" y="217405"/>
                </a:lnTo>
                <a:lnTo>
                  <a:pt x="0" y="0"/>
                </a:lnTo>
                <a:lnTo>
                  <a:pt x="280030" y="0"/>
                </a:lnTo>
                <a:lnTo>
                  <a:pt x="280030" y="21740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3290219" y="2512138"/>
            <a:ext cx="280030" cy="217405"/>
          </a:xfrm>
          <a:custGeom>
            <a:avLst/>
            <a:gdLst/>
            <a:ahLst/>
            <a:cxnLst/>
            <a:rect r="r" b="b" t="t" l="l"/>
            <a:pathLst>
              <a:path h="217405" w="280030">
                <a:moveTo>
                  <a:pt x="0" y="217405"/>
                </a:moveTo>
                <a:lnTo>
                  <a:pt x="280031" y="217405"/>
                </a:lnTo>
                <a:lnTo>
                  <a:pt x="280031" y="0"/>
                </a:lnTo>
                <a:lnTo>
                  <a:pt x="0" y="0"/>
                </a:lnTo>
                <a:lnTo>
                  <a:pt x="0" y="21740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47266" y="436260"/>
            <a:ext cx="8977286" cy="1270605"/>
          </a:xfrm>
          <a:prstGeom prst="rect">
            <a:avLst/>
          </a:prstGeom>
        </p:spPr>
        <p:txBody>
          <a:bodyPr anchor="t" rtlCol="false" tIns="0" lIns="0" bIns="0" rIns="0">
            <a:spAutoFit/>
          </a:bodyPr>
          <a:lstStyle/>
          <a:p>
            <a:pPr algn="l">
              <a:lnSpc>
                <a:spcPts val="9801"/>
              </a:lnSpc>
            </a:pPr>
            <a:r>
              <a:rPr lang="en-US" sz="8910" spc="-668">
                <a:solidFill>
                  <a:srgbClr val="CBF09C"/>
                </a:solidFill>
                <a:latin typeface="Lexend Exa"/>
                <a:ea typeface="Lexend Exa"/>
                <a:cs typeface="Lexend Exa"/>
                <a:sym typeface="Lexend Exa"/>
              </a:rPr>
              <a:t>DASHBOARD</a:t>
            </a:r>
          </a:p>
        </p:txBody>
      </p:sp>
      <p:grpSp>
        <p:nvGrpSpPr>
          <p:cNvPr name="Group 6" id="6"/>
          <p:cNvGrpSpPr/>
          <p:nvPr/>
        </p:nvGrpSpPr>
        <p:grpSpPr>
          <a:xfrm rot="0">
            <a:off x="15137881" y="1991542"/>
            <a:ext cx="1349462" cy="8295458"/>
            <a:chOff x="0" y="0"/>
            <a:chExt cx="355414" cy="2184812"/>
          </a:xfrm>
        </p:grpSpPr>
        <p:sp>
          <p:nvSpPr>
            <p:cNvPr name="Freeform 7" id="7"/>
            <p:cNvSpPr/>
            <p:nvPr/>
          </p:nvSpPr>
          <p:spPr>
            <a:xfrm flipH="false" flipV="false" rot="0">
              <a:off x="0" y="0"/>
              <a:ext cx="355414" cy="2184812"/>
            </a:xfrm>
            <a:custGeom>
              <a:avLst/>
              <a:gdLst/>
              <a:ahLst/>
              <a:cxnLst/>
              <a:rect r="r" b="b" t="t" l="l"/>
              <a:pathLst>
                <a:path h="2184812" w="355414">
                  <a:moveTo>
                    <a:pt x="0" y="0"/>
                  </a:moveTo>
                  <a:lnTo>
                    <a:pt x="355414" y="0"/>
                  </a:lnTo>
                  <a:lnTo>
                    <a:pt x="355414" y="2184812"/>
                  </a:lnTo>
                  <a:lnTo>
                    <a:pt x="0" y="2184812"/>
                  </a:lnTo>
                  <a:close/>
                </a:path>
              </a:pathLst>
            </a:custGeom>
            <a:gradFill rotWithShape="true">
              <a:gsLst>
                <a:gs pos="0">
                  <a:srgbClr val="C0FF71">
                    <a:alpha val="100000"/>
                  </a:srgbClr>
                </a:gs>
                <a:gs pos="100000">
                  <a:srgbClr val="0A3022">
                    <a:alpha val="0"/>
                  </a:srgbClr>
                </a:gs>
              </a:gsLst>
              <a:lin ang="0"/>
            </a:gradFill>
          </p:spPr>
        </p:sp>
        <p:sp>
          <p:nvSpPr>
            <p:cNvPr name="TextBox 8" id="8"/>
            <p:cNvSpPr txBox="true"/>
            <p:nvPr/>
          </p:nvSpPr>
          <p:spPr>
            <a:xfrm>
              <a:off x="0" y="-38100"/>
              <a:ext cx="355414" cy="222291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7191608" y="3825842"/>
            <a:ext cx="2942590" cy="13368855"/>
            <a:chOff x="0" y="0"/>
            <a:chExt cx="775003" cy="3521015"/>
          </a:xfrm>
        </p:grpSpPr>
        <p:sp>
          <p:nvSpPr>
            <p:cNvPr name="Freeform 10" id="10"/>
            <p:cNvSpPr/>
            <p:nvPr/>
          </p:nvSpPr>
          <p:spPr>
            <a:xfrm flipH="false" flipV="false" rot="0">
              <a:off x="0" y="0"/>
              <a:ext cx="775003" cy="3521015"/>
            </a:xfrm>
            <a:custGeom>
              <a:avLst/>
              <a:gdLst/>
              <a:ahLst/>
              <a:cxnLst/>
              <a:rect r="r" b="b" t="t" l="l"/>
              <a:pathLst>
                <a:path h="3521015" w="775003">
                  <a:moveTo>
                    <a:pt x="0" y="0"/>
                  </a:moveTo>
                  <a:lnTo>
                    <a:pt x="775003" y="0"/>
                  </a:lnTo>
                  <a:lnTo>
                    <a:pt x="775003" y="3521015"/>
                  </a:lnTo>
                  <a:lnTo>
                    <a:pt x="0" y="3521015"/>
                  </a:lnTo>
                  <a:close/>
                </a:path>
              </a:pathLst>
            </a:custGeom>
            <a:gradFill rotWithShape="true">
              <a:gsLst>
                <a:gs pos="0">
                  <a:srgbClr val="C0FF71">
                    <a:alpha val="100000"/>
                  </a:srgbClr>
                </a:gs>
                <a:gs pos="100000">
                  <a:srgbClr val="0A3022">
                    <a:alpha val="0"/>
                  </a:srgbClr>
                </a:gs>
              </a:gsLst>
              <a:lin ang="0"/>
            </a:gradFill>
          </p:spPr>
        </p:sp>
        <p:sp>
          <p:nvSpPr>
            <p:cNvPr name="TextBox 11" id="11"/>
            <p:cNvSpPr txBox="true"/>
            <p:nvPr/>
          </p:nvSpPr>
          <p:spPr>
            <a:xfrm>
              <a:off x="0" y="-38100"/>
              <a:ext cx="775003" cy="355911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978475" y="1991542"/>
            <a:ext cx="13368855" cy="7509537"/>
          </a:xfrm>
          <a:custGeom>
            <a:avLst/>
            <a:gdLst/>
            <a:ahLst/>
            <a:cxnLst/>
            <a:rect r="r" b="b" t="t" l="l"/>
            <a:pathLst>
              <a:path h="7509537" w="13368855">
                <a:moveTo>
                  <a:pt x="0" y="0"/>
                </a:moveTo>
                <a:lnTo>
                  <a:pt x="13368855" y="0"/>
                </a:lnTo>
                <a:lnTo>
                  <a:pt x="13368855" y="7509536"/>
                </a:lnTo>
                <a:lnTo>
                  <a:pt x="0" y="7509536"/>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4255644" y="-379249"/>
            <a:ext cx="4032356" cy="2299587"/>
            <a:chOff x="0" y="0"/>
            <a:chExt cx="1062020" cy="605653"/>
          </a:xfrm>
        </p:grpSpPr>
        <p:sp>
          <p:nvSpPr>
            <p:cNvPr name="Freeform 3" id="3"/>
            <p:cNvSpPr/>
            <p:nvPr/>
          </p:nvSpPr>
          <p:spPr>
            <a:xfrm flipH="false" flipV="false" rot="0">
              <a:off x="0" y="0"/>
              <a:ext cx="1062020" cy="605653"/>
            </a:xfrm>
            <a:custGeom>
              <a:avLst/>
              <a:gdLst/>
              <a:ahLst/>
              <a:cxnLst/>
              <a:rect r="r" b="b" t="t" l="l"/>
              <a:pathLst>
                <a:path h="605653" w="1062020">
                  <a:moveTo>
                    <a:pt x="0" y="0"/>
                  </a:moveTo>
                  <a:lnTo>
                    <a:pt x="1062020" y="0"/>
                  </a:lnTo>
                  <a:lnTo>
                    <a:pt x="1062020" y="605653"/>
                  </a:lnTo>
                  <a:lnTo>
                    <a:pt x="0" y="605653"/>
                  </a:lnTo>
                  <a:close/>
                </a:path>
              </a:pathLst>
            </a:custGeom>
            <a:gradFill rotWithShape="true">
              <a:gsLst>
                <a:gs pos="0">
                  <a:srgbClr val="C0FF71">
                    <a:alpha val="100000"/>
                  </a:srgbClr>
                </a:gs>
                <a:gs pos="100000">
                  <a:srgbClr val="0A3022">
                    <a:alpha val="0"/>
                  </a:srgbClr>
                </a:gs>
              </a:gsLst>
              <a:lin ang="0"/>
            </a:gradFill>
          </p:spPr>
        </p:sp>
        <p:sp>
          <p:nvSpPr>
            <p:cNvPr name="TextBox 4" id="4"/>
            <p:cNvSpPr txBox="true"/>
            <p:nvPr/>
          </p:nvSpPr>
          <p:spPr>
            <a:xfrm>
              <a:off x="0" y="-38100"/>
              <a:ext cx="1062020" cy="6437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22833" y="5905512"/>
            <a:ext cx="15329531" cy="4381488"/>
            <a:chOff x="0" y="0"/>
            <a:chExt cx="6750714" cy="1929490"/>
          </a:xfrm>
        </p:grpSpPr>
        <p:sp>
          <p:nvSpPr>
            <p:cNvPr name="Freeform 6" id="6"/>
            <p:cNvSpPr/>
            <p:nvPr/>
          </p:nvSpPr>
          <p:spPr>
            <a:xfrm flipH="false" flipV="false" rot="0">
              <a:off x="0" y="0"/>
              <a:ext cx="6750714" cy="1929490"/>
            </a:xfrm>
            <a:custGeom>
              <a:avLst/>
              <a:gdLst/>
              <a:ahLst/>
              <a:cxnLst/>
              <a:rect r="r" b="b" t="t" l="l"/>
              <a:pathLst>
                <a:path h="1929490" w="6750714">
                  <a:moveTo>
                    <a:pt x="6590695" y="0"/>
                  </a:moveTo>
                  <a:lnTo>
                    <a:pt x="160020" y="0"/>
                  </a:lnTo>
                  <a:lnTo>
                    <a:pt x="0" y="160020"/>
                  </a:lnTo>
                  <a:lnTo>
                    <a:pt x="0" y="1769470"/>
                  </a:lnTo>
                  <a:lnTo>
                    <a:pt x="160020" y="1929490"/>
                  </a:lnTo>
                  <a:lnTo>
                    <a:pt x="6590695" y="1929490"/>
                  </a:lnTo>
                  <a:lnTo>
                    <a:pt x="6750714" y="1769470"/>
                  </a:lnTo>
                  <a:lnTo>
                    <a:pt x="6750714" y="160020"/>
                  </a:lnTo>
                  <a:lnTo>
                    <a:pt x="6590695" y="0"/>
                  </a:lnTo>
                  <a:close/>
                </a:path>
              </a:pathLst>
            </a:custGeom>
            <a:gradFill rotWithShape="true">
              <a:gsLst>
                <a:gs pos="0">
                  <a:srgbClr val="0A3022">
                    <a:alpha val="100000"/>
                  </a:srgbClr>
                </a:gs>
                <a:gs pos="100000">
                  <a:srgbClr val="0A3022">
                    <a:alpha val="0"/>
                  </a:srgbClr>
                </a:gs>
              </a:gsLst>
              <a:lin ang="0"/>
            </a:gradFill>
            <a:ln w="9525" cap="sq">
              <a:solidFill>
                <a:srgbClr val="C1FF72"/>
              </a:solidFill>
              <a:prstDash val="solid"/>
              <a:miter/>
            </a:ln>
          </p:spPr>
        </p:sp>
        <p:sp>
          <p:nvSpPr>
            <p:cNvPr name="TextBox 7" id="7"/>
            <p:cNvSpPr txBox="true"/>
            <p:nvPr/>
          </p:nvSpPr>
          <p:spPr>
            <a:xfrm>
              <a:off x="63500" y="6350"/>
              <a:ext cx="6623714" cy="1859640"/>
            </a:xfrm>
            <a:prstGeom prst="rect">
              <a:avLst/>
            </a:prstGeom>
          </p:spPr>
          <p:txBody>
            <a:bodyPr anchor="ctr" rtlCol="false" tIns="50800" lIns="50800" bIns="50800" rIns="50800"/>
            <a:lstStyle/>
            <a:p>
              <a:pPr algn="ctr">
                <a:lnSpc>
                  <a:spcPts val="3919"/>
                </a:lnSpc>
              </a:pPr>
              <a:r>
                <a:rPr lang="en-US" sz="2799">
                  <a:solidFill>
                    <a:srgbClr val="F7F0F0"/>
                  </a:solidFill>
                  <a:latin typeface="Canva Sans"/>
                  <a:ea typeface="Canva Sans"/>
                  <a:cs typeface="Canva Sans"/>
                  <a:sym typeface="Canva Sans"/>
                </a:rPr>
                <a:t>•</a:t>
              </a:r>
              <a:r>
                <a:rPr lang="en-US" sz="2799" b="true">
                  <a:solidFill>
                    <a:srgbClr val="F7F0F0"/>
                  </a:solidFill>
                  <a:latin typeface="Canva Sans Bold"/>
                  <a:ea typeface="Canva Sans Bold"/>
                  <a:cs typeface="Canva Sans Bold"/>
                  <a:sym typeface="Canva Sans Bold"/>
                </a:rPr>
                <a:t>Early Warning System:</a:t>
              </a:r>
              <a:r>
                <a:rPr lang="en-US" sz="2799">
                  <a:solidFill>
                    <a:srgbClr val="F7F0F0"/>
                  </a:solidFill>
                  <a:latin typeface="Canva Sans"/>
                  <a:ea typeface="Canva Sans"/>
                  <a:cs typeface="Canva Sans"/>
                  <a:sym typeface="Canva Sans"/>
                </a:rPr>
                <a:t> Create an alert system that can notify stakeholders about potential crop failures or surpluses based on real-time climate data.</a:t>
              </a:r>
            </a:p>
            <a:p>
              <a:pPr algn="ctr">
                <a:lnSpc>
                  <a:spcPts val="3919"/>
                </a:lnSpc>
              </a:pPr>
              <a:r>
                <a:rPr lang="en-US" sz="2799">
                  <a:solidFill>
                    <a:srgbClr val="F7F0F0"/>
                  </a:solidFill>
                  <a:latin typeface="Canva Sans"/>
                  <a:ea typeface="Canva Sans"/>
                  <a:cs typeface="Canva Sans"/>
                  <a:sym typeface="Canva Sans"/>
                </a:rPr>
                <a:t>•</a:t>
              </a:r>
              <a:r>
                <a:rPr lang="en-US" sz="2799" b="true">
                  <a:solidFill>
                    <a:srgbClr val="F7F0F0"/>
                  </a:solidFill>
                  <a:latin typeface="Canva Sans Bold"/>
                  <a:ea typeface="Canva Sans Bold"/>
                  <a:cs typeface="Canva Sans Bold"/>
                  <a:sym typeface="Canva Sans Bold"/>
                </a:rPr>
                <a:t>Economic and Market Data:</a:t>
              </a:r>
              <a:r>
                <a:rPr lang="en-US" sz="2799">
                  <a:solidFill>
                    <a:srgbClr val="F7F0F0"/>
                  </a:solidFill>
                  <a:latin typeface="Canva Sans"/>
                  <a:ea typeface="Canva Sans"/>
                  <a:cs typeface="Canva Sans"/>
                  <a:sym typeface="Canva Sans"/>
                </a:rPr>
                <a:t> Integrate data on </a:t>
              </a:r>
              <a:r>
                <a:rPr lang="en-US" sz="2799" b="true">
                  <a:solidFill>
                    <a:srgbClr val="F7F0F0"/>
                  </a:solidFill>
                  <a:latin typeface="Canva Sans Bold"/>
                  <a:ea typeface="Canva Sans Bold"/>
                  <a:cs typeface="Canva Sans Bold"/>
                  <a:sym typeface="Canva Sans Bold"/>
                </a:rPr>
                <a:t>fertilizer prices</a:t>
              </a:r>
              <a:r>
                <a:rPr lang="en-US" sz="2799">
                  <a:solidFill>
                    <a:srgbClr val="F7F0F0"/>
                  </a:solidFill>
                  <a:latin typeface="Canva Sans"/>
                  <a:ea typeface="Canva Sans"/>
                  <a:cs typeface="Canva Sans"/>
                  <a:sym typeface="Canva Sans"/>
                </a:rPr>
                <a:t>, </a:t>
              </a:r>
              <a:r>
                <a:rPr lang="en-US" sz="2799" b="true">
                  <a:solidFill>
                    <a:srgbClr val="F7F0F0"/>
                  </a:solidFill>
                  <a:latin typeface="Canva Sans Bold"/>
                  <a:ea typeface="Canva Sans Bold"/>
                  <a:cs typeface="Canva Sans Bold"/>
                  <a:sym typeface="Canva Sans Bold"/>
                </a:rPr>
                <a:t>seed costs</a:t>
              </a:r>
              <a:r>
                <a:rPr lang="en-US" sz="2799">
                  <a:solidFill>
                    <a:srgbClr val="F7F0F0"/>
                  </a:solidFill>
                  <a:latin typeface="Canva Sans"/>
                  <a:ea typeface="Canva Sans"/>
                  <a:cs typeface="Canva Sans"/>
                  <a:sym typeface="Canva Sans"/>
                </a:rPr>
                <a:t>, </a:t>
              </a:r>
              <a:r>
                <a:rPr lang="en-US" sz="2799" b="true">
                  <a:solidFill>
                    <a:srgbClr val="F7F0F0"/>
                  </a:solidFill>
                  <a:latin typeface="Canva Sans Bold"/>
                  <a:ea typeface="Canva Sans Bold"/>
                  <a:cs typeface="Canva Sans Bold"/>
                  <a:sym typeface="Canva Sans Bold"/>
                </a:rPr>
                <a:t>market demand</a:t>
              </a:r>
              <a:r>
                <a:rPr lang="en-US" sz="2799">
                  <a:solidFill>
                    <a:srgbClr val="F7F0F0"/>
                  </a:solidFill>
                  <a:latin typeface="Canva Sans"/>
                  <a:ea typeface="Canva Sans"/>
                  <a:cs typeface="Canva Sans"/>
                  <a:sym typeface="Canva Sans"/>
                </a:rPr>
                <a:t>, and </a:t>
              </a:r>
              <a:r>
                <a:rPr lang="en-US" sz="2799" b="true">
                  <a:solidFill>
                    <a:srgbClr val="F7F0F0"/>
                  </a:solidFill>
                  <a:latin typeface="Canva Sans Bold"/>
                  <a:ea typeface="Canva Sans Bold"/>
                  <a:cs typeface="Canva Sans Bold"/>
                  <a:sym typeface="Canva Sans Bold"/>
                </a:rPr>
                <a:t>historical crop prices</a:t>
              </a:r>
              <a:r>
                <a:rPr lang="en-US" sz="2799">
                  <a:solidFill>
                    <a:srgbClr val="F7F0F0"/>
                  </a:solidFill>
                  <a:latin typeface="Canva Sans"/>
                  <a:ea typeface="Canva Sans"/>
                  <a:cs typeface="Canva Sans"/>
                  <a:sym typeface="Canva Sans"/>
                </a:rPr>
                <a:t> to understand the economic drivers of production.</a:t>
              </a:r>
            </a:p>
            <a:p>
              <a:pPr algn="ctr">
                <a:lnSpc>
                  <a:spcPts val="3919"/>
                </a:lnSpc>
                <a:spcBef>
                  <a:spcPct val="0"/>
                </a:spcBef>
              </a:pPr>
            </a:p>
          </p:txBody>
        </p:sp>
      </p:grpSp>
      <p:grpSp>
        <p:nvGrpSpPr>
          <p:cNvPr name="Group 8" id="8"/>
          <p:cNvGrpSpPr/>
          <p:nvPr/>
        </p:nvGrpSpPr>
        <p:grpSpPr>
          <a:xfrm rot="0">
            <a:off x="-146263" y="4815014"/>
            <a:ext cx="3089007" cy="2773998"/>
            <a:chOff x="0" y="0"/>
            <a:chExt cx="813566" cy="730600"/>
          </a:xfrm>
        </p:grpSpPr>
        <p:sp>
          <p:nvSpPr>
            <p:cNvPr name="Freeform 9" id="9"/>
            <p:cNvSpPr/>
            <p:nvPr/>
          </p:nvSpPr>
          <p:spPr>
            <a:xfrm flipH="false" flipV="false" rot="0">
              <a:off x="0" y="0"/>
              <a:ext cx="813566" cy="730600"/>
            </a:xfrm>
            <a:custGeom>
              <a:avLst/>
              <a:gdLst/>
              <a:ahLst/>
              <a:cxnLst/>
              <a:rect r="r" b="b" t="t" l="l"/>
              <a:pathLst>
                <a:path h="730600" w="813566">
                  <a:moveTo>
                    <a:pt x="0" y="0"/>
                  </a:moveTo>
                  <a:lnTo>
                    <a:pt x="813566" y="0"/>
                  </a:lnTo>
                  <a:lnTo>
                    <a:pt x="813566" y="730600"/>
                  </a:lnTo>
                  <a:lnTo>
                    <a:pt x="0" y="730600"/>
                  </a:lnTo>
                  <a:close/>
                </a:path>
              </a:pathLst>
            </a:custGeom>
            <a:gradFill rotWithShape="true">
              <a:gsLst>
                <a:gs pos="0">
                  <a:srgbClr val="C0FF71">
                    <a:alpha val="100000"/>
                  </a:srgbClr>
                </a:gs>
                <a:gs pos="100000">
                  <a:srgbClr val="0A3022">
                    <a:alpha val="0"/>
                  </a:srgbClr>
                </a:gs>
              </a:gsLst>
              <a:lin ang="0"/>
            </a:gradFill>
          </p:spPr>
        </p:sp>
        <p:sp>
          <p:nvSpPr>
            <p:cNvPr name="TextBox 10" id="10"/>
            <p:cNvSpPr txBox="true"/>
            <p:nvPr/>
          </p:nvSpPr>
          <p:spPr>
            <a:xfrm>
              <a:off x="0" y="-38100"/>
              <a:ext cx="813566" cy="768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1217" y="476073"/>
            <a:ext cx="14427375" cy="5143385"/>
            <a:chOff x="0" y="0"/>
            <a:chExt cx="4285385" cy="1527748"/>
          </a:xfrm>
        </p:grpSpPr>
        <p:sp>
          <p:nvSpPr>
            <p:cNvPr name="Freeform 12" id="12"/>
            <p:cNvSpPr/>
            <p:nvPr/>
          </p:nvSpPr>
          <p:spPr>
            <a:xfrm flipH="false" flipV="false" rot="0">
              <a:off x="0" y="0"/>
              <a:ext cx="4285385" cy="1527748"/>
            </a:xfrm>
            <a:custGeom>
              <a:avLst/>
              <a:gdLst/>
              <a:ahLst/>
              <a:cxnLst/>
              <a:rect r="r" b="b" t="t" l="l"/>
              <a:pathLst>
                <a:path h="1527748" w="4285385">
                  <a:moveTo>
                    <a:pt x="4125365" y="0"/>
                  </a:moveTo>
                  <a:lnTo>
                    <a:pt x="160020" y="0"/>
                  </a:lnTo>
                  <a:lnTo>
                    <a:pt x="0" y="160020"/>
                  </a:lnTo>
                  <a:lnTo>
                    <a:pt x="0" y="1367728"/>
                  </a:lnTo>
                  <a:lnTo>
                    <a:pt x="160020" y="1527748"/>
                  </a:lnTo>
                  <a:lnTo>
                    <a:pt x="4125365" y="1527748"/>
                  </a:lnTo>
                  <a:lnTo>
                    <a:pt x="4285385" y="1367728"/>
                  </a:lnTo>
                  <a:lnTo>
                    <a:pt x="4285385" y="160020"/>
                  </a:lnTo>
                  <a:lnTo>
                    <a:pt x="4125365" y="0"/>
                  </a:lnTo>
                  <a:close/>
                </a:path>
              </a:pathLst>
            </a:custGeom>
            <a:gradFill rotWithShape="true">
              <a:gsLst>
                <a:gs pos="0">
                  <a:srgbClr val="0A3022">
                    <a:alpha val="100000"/>
                  </a:srgbClr>
                </a:gs>
                <a:gs pos="100000">
                  <a:srgbClr val="0A3022">
                    <a:alpha val="0"/>
                  </a:srgbClr>
                </a:gs>
              </a:gsLst>
              <a:lin ang="0"/>
            </a:gradFill>
            <a:ln w="9525" cap="sq">
              <a:solidFill>
                <a:srgbClr val="C1FF72"/>
              </a:solidFill>
              <a:prstDash val="solid"/>
              <a:miter/>
            </a:ln>
          </p:spPr>
        </p:sp>
        <p:sp>
          <p:nvSpPr>
            <p:cNvPr name="TextBox 13" id="13"/>
            <p:cNvSpPr txBox="true"/>
            <p:nvPr/>
          </p:nvSpPr>
          <p:spPr>
            <a:xfrm>
              <a:off x="63500" y="15875"/>
              <a:ext cx="4158385" cy="1448373"/>
            </a:xfrm>
            <a:prstGeom prst="rect">
              <a:avLst/>
            </a:prstGeom>
          </p:spPr>
          <p:txBody>
            <a:bodyPr anchor="ctr" rtlCol="false" tIns="50800" lIns="50800" bIns="50800" rIns="50800"/>
            <a:lstStyle/>
            <a:p>
              <a:pPr algn="ctr">
                <a:lnSpc>
                  <a:spcPts val="3499"/>
                </a:lnSpc>
              </a:pPr>
            </a:p>
            <a:p>
              <a:pPr algn="ctr">
                <a:lnSpc>
                  <a:spcPts val="3919"/>
                </a:lnSpc>
              </a:pPr>
              <a:r>
                <a:rPr lang="en-US" sz="2799">
                  <a:solidFill>
                    <a:srgbClr val="FFFFFF"/>
                  </a:solidFill>
                  <a:latin typeface="Canva Sans"/>
                  <a:ea typeface="Canva Sans"/>
                  <a:cs typeface="Canva Sans"/>
                  <a:sym typeface="Canva Sans"/>
                </a:rPr>
                <a:t>•The XGBoost &amp; LightGBM model demonstrated strong performance in Predicting Production &amp; Crop achieving an R2 score of 84% and </a:t>
              </a:r>
              <a:r>
                <a:rPr lang="en-US" sz="2799" b="true">
                  <a:solidFill>
                    <a:srgbClr val="FFFFFF"/>
                  </a:solidFill>
                  <a:latin typeface="Canva Sans Bold"/>
                  <a:ea typeface="Canva Sans Bold"/>
                  <a:cs typeface="Canva Sans Bold"/>
                  <a:sym typeface="Canva Sans Bold"/>
                </a:rPr>
                <a:t>accuracy of 86%</a:t>
              </a:r>
              <a:r>
                <a:rPr lang="en-US" sz="2799">
                  <a:solidFill>
                    <a:srgbClr val="FFFFFF"/>
                  </a:solidFill>
                  <a:latin typeface="Canva Sans"/>
                  <a:ea typeface="Canva Sans"/>
                  <a:cs typeface="Canva Sans"/>
                  <a:sym typeface="Canva Sans"/>
                </a:rPr>
                <a:t> respectively.</a:t>
              </a:r>
            </a:p>
            <a:p>
              <a:pPr algn="ctr">
                <a:lnSpc>
                  <a:spcPts val="3919"/>
                </a:lnSpc>
              </a:pPr>
              <a:r>
                <a:rPr lang="en-US" sz="2799">
                  <a:solidFill>
                    <a:srgbClr val="FFFFFF"/>
                  </a:solidFill>
                  <a:latin typeface="Canva Sans"/>
                  <a:ea typeface="Canva Sans"/>
                  <a:cs typeface="Canva Sans"/>
                  <a:sym typeface="Canva Sans"/>
                </a:rPr>
                <a:t>•The combination of robust data preprocessing, effective feature selection, and hyperparameter tuning contributed to the model's success.</a:t>
              </a:r>
            </a:p>
            <a:p>
              <a:pPr algn="ctr">
                <a:lnSpc>
                  <a:spcPts val="3919"/>
                </a:lnSpc>
              </a:pPr>
              <a:r>
                <a:rPr lang="en-US" sz="2799">
                  <a:solidFill>
                    <a:srgbClr val="FFFFFF"/>
                  </a:solidFill>
                  <a:latin typeface="Canva Sans"/>
                  <a:ea typeface="Canva Sans"/>
                  <a:cs typeface="Canva Sans"/>
                  <a:sym typeface="Canva Sans"/>
                </a:rPr>
                <a:t>•The insights gained from the analysis can help stakeholders make informed decisions and mitigate risk.</a:t>
              </a:r>
            </a:p>
            <a:p>
              <a:pPr algn="r">
                <a:lnSpc>
                  <a:spcPts val="1260"/>
                </a:lnSpc>
                <a:spcBef>
                  <a:spcPct val="0"/>
                </a:spcBef>
              </a:pPr>
            </a:p>
            <a:p>
              <a:pPr algn="ctr">
                <a:lnSpc>
                  <a:spcPts val="2100"/>
                </a:lnSpc>
                <a:spcBef>
                  <a:spcPct val="0"/>
                </a:spcBef>
              </a:pPr>
            </a:p>
            <a:p>
              <a:pPr algn="ctr">
                <a:lnSpc>
                  <a:spcPts val="280"/>
                </a:lnSpc>
                <a:spcBef>
                  <a:spcPct val="0"/>
                </a:spcBef>
              </a:pPr>
            </a:p>
            <a:p>
              <a:pPr algn="ctr">
                <a:lnSpc>
                  <a:spcPts val="1820"/>
                </a:lnSpc>
                <a:spcBef>
                  <a:spcPct val="0"/>
                </a:spcBef>
              </a:pPr>
            </a:p>
          </p:txBody>
        </p:sp>
      </p:grpSp>
      <p:sp>
        <p:nvSpPr>
          <p:cNvPr name="TextBox 14" id="14"/>
          <p:cNvSpPr txBox="true"/>
          <p:nvPr/>
        </p:nvSpPr>
        <p:spPr>
          <a:xfrm rot="0">
            <a:off x="10851447" y="57150"/>
            <a:ext cx="6109172" cy="972047"/>
          </a:xfrm>
          <a:prstGeom prst="rect">
            <a:avLst/>
          </a:prstGeom>
        </p:spPr>
        <p:txBody>
          <a:bodyPr anchor="t" rtlCol="false" tIns="0" lIns="0" bIns="0" rIns="0">
            <a:spAutoFit/>
          </a:bodyPr>
          <a:lstStyle/>
          <a:p>
            <a:pPr algn="ctr">
              <a:lnSpc>
                <a:spcPts val="7468"/>
              </a:lnSpc>
            </a:pPr>
            <a:r>
              <a:rPr lang="en-US" sz="6789" spc="-509">
                <a:solidFill>
                  <a:srgbClr val="000000"/>
                </a:solidFill>
                <a:latin typeface="Lexend Exa"/>
                <a:ea typeface="Lexend Exa"/>
                <a:cs typeface="Lexend Exa"/>
                <a:sym typeface="Lexend Exa"/>
              </a:rPr>
              <a:t>Conclusion</a:t>
            </a:r>
          </a:p>
        </p:txBody>
      </p:sp>
      <p:sp>
        <p:nvSpPr>
          <p:cNvPr name="TextBox 15" id="15"/>
          <p:cNvSpPr txBox="true"/>
          <p:nvPr/>
        </p:nvSpPr>
        <p:spPr>
          <a:xfrm rot="0">
            <a:off x="-146263" y="5500921"/>
            <a:ext cx="8745636" cy="866333"/>
          </a:xfrm>
          <a:prstGeom prst="rect">
            <a:avLst/>
          </a:prstGeom>
        </p:spPr>
        <p:txBody>
          <a:bodyPr anchor="t" rtlCol="false" tIns="0" lIns="0" bIns="0" rIns="0">
            <a:spAutoFit/>
          </a:bodyPr>
          <a:lstStyle/>
          <a:p>
            <a:pPr algn="ctr">
              <a:lnSpc>
                <a:spcPts val="6698"/>
              </a:lnSpc>
            </a:pPr>
            <a:r>
              <a:rPr lang="en-US" sz="6089" spc="-456">
                <a:solidFill>
                  <a:srgbClr val="000000"/>
                </a:solidFill>
                <a:latin typeface="Lexend Exa"/>
                <a:ea typeface="Lexend Exa"/>
                <a:cs typeface="Lexend Exa"/>
                <a:sym typeface="Lexend Exa"/>
              </a:rPr>
              <a:t>Future scope</a:t>
            </a:r>
          </a:p>
        </p:txBody>
      </p:sp>
    </p:spTree>
  </p:cSld>
  <p:clrMapOvr>
    <a:masterClrMapping/>
  </p:clrMapOvr>
</p:sld>
</file>

<file path=ppt/slides/slide12.xml><?xml version="1.0" encoding="utf-8"?>
<p:sld xmlns:p="http://schemas.openxmlformats.org/presentationml/2006/main" xmlns:a="http://schemas.openxmlformats.org/drawingml/2006/main">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227897" y="3544092"/>
            <a:ext cx="11832206" cy="3313116"/>
          </a:xfrm>
          <a:prstGeom prst="rect">
            <a:avLst/>
          </a:prstGeom>
        </p:spPr>
        <p:txBody>
          <a:bodyPr anchor="t" rtlCol="false" tIns="0" lIns="0" bIns="0" rIns="0">
            <a:spAutoFit/>
          </a:bodyPr>
          <a:lstStyle/>
          <a:p>
            <a:pPr algn="ctr">
              <a:lnSpc>
                <a:spcPts val="12972"/>
              </a:lnSpc>
            </a:pPr>
            <a:r>
              <a:rPr lang="en-US" sz="11793" spc="-884">
                <a:solidFill>
                  <a:srgbClr val="000000"/>
                </a:solidFill>
                <a:latin typeface="Lexend Exa"/>
                <a:ea typeface="Lexend Exa"/>
                <a:cs typeface="Lexend Exa"/>
                <a:sym typeface="Lexend Exa"/>
              </a:rPr>
              <a:t>thank</a:t>
            </a:r>
          </a:p>
          <a:p>
            <a:pPr algn="ctr">
              <a:lnSpc>
                <a:spcPts val="12972"/>
              </a:lnSpc>
            </a:pPr>
            <a:r>
              <a:rPr lang="en-US" sz="11793" spc="-884">
                <a:solidFill>
                  <a:srgbClr val="000000"/>
                </a:solidFill>
                <a:latin typeface="Lexend Exa"/>
                <a:ea typeface="Lexend Exa"/>
                <a:cs typeface="Lexend Exa"/>
                <a:sym typeface="Lexend Exa"/>
              </a:rPr>
              <a:t>you</a:t>
            </a:r>
          </a:p>
        </p:txBody>
      </p:sp>
      <p:grpSp>
        <p:nvGrpSpPr>
          <p:cNvPr name="Group 3" id="3"/>
          <p:cNvGrpSpPr/>
          <p:nvPr/>
        </p:nvGrpSpPr>
        <p:grpSpPr>
          <a:xfrm rot="-10800000">
            <a:off x="10670833" y="3993706"/>
            <a:ext cx="7617167" cy="2299587"/>
            <a:chOff x="0" y="0"/>
            <a:chExt cx="2006167" cy="605653"/>
          </a:xfrm>
        </p:grpSpPr>
        <p:sp>
          <p:nvSpPr>
            <p:cNvPr name="Freeform 4" id="4"/>
            <p:cNvSpPr/>
            <p:nvPr/>
          </p:nvSpPr>
          <p:spPr>
            <a:xfrm flipH="false" flipV="false" rot="0">
              <a:off x="0" y="0"/>
              <a:ext cx="2006167" cy="605653"/>
            </a:xfrm>
            <a:custGeom>
              <a:avLst/>
              <a:gdLst/>
              <a:ahLst/>
              <a:cxnLst/>
              <a:rect r="r" b="b" t="t" l="l"/>
              <a:pathLst>
                <a:path h="605653" w="2006167">
                  <a:moveTo>
                    <a:pt x="0" y="0"/>
                  </a:moveTo>
                  <a:lnTo>
                    <a:pt x="2006167" y="0"/>
                  </a:lnTo>
                  <a:lnTo>
                    <a:pt x="2006167" y="605653"/>
                  </a:lnTo>
                  <a:lnTo>
                    <a:pt x="0" y="605653"/>
                  </a:lnTo>
                  <a:close/>
                </a:path>
              </a:pathLst>
            </a:custGeom>
            <a:gradFill rotWithShape="true">
              <a:gsLst>
                <a:gs pos="0">
                  <a:srgbClr val="C0FF71">
                    <a:alpha val="100000"/>
                  </a:srgbClr>
                </a:gs>
                <a:gs pos="100000">
                  <a:srgbClr val="0A3022">
                    <a:alpha val="0"/>
                  </a:srgbClr>
                </a:gs>
              </a:gsLst>
              <a:lin ang="0"/>
            </a:gradFill>
          </p:spPr>
        </p:sp>
        <p:sp>
          <p:nvSpPr>
            <p:cNvPr name="TextBox 5" id="5"/>
            <p:cNvSpPr txBox="true"/>
            <p:nvPr/>
          </p:nvSpPr>
          <p:spPr>
            <a:xfrm>
              <a:off x="0" y="-38100"/>
              <a:ext cx="2006167" cy="6437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22192" y="3993706"/>
            <a:ext cx="9081459" cy="2299587"/>
            <a:chOff x="0" y="0"/>
            <a:chExt cx="2391825" cy="605653"/>
          </a:xfrm>
        </p:grpSpPr>
        <p:sp>
          <p:nvSpPr>
            <p:cNvPr name="Freeform 7" id="7"/>
            <p:cNvSpPr/>
            <p:nvPr/>
          </p:nvSpPr>
          <p:spPr>
            <a:xfrm flipH="false" flipV="false" rot="0">
              <a:off x="0" y="0"/>
              <a:ext cx="2391825" cy="605653"/>
            </a:xfrm>
            <a:custGeom>
              <a:avLst/>
              <a:gdLst/>
              <a:ahLst/>
              <a:cxnLst/>
              <a:rect r="r" b="b" t="t" l="l"/>
              <a:pathLst>
                <a:path h="605653" w="2391825">
                  <a:moveTo>
                    <a:pt x="0" y="0"/>
                  </a:moveTo>
                  <a:lnTo>
                    <a:pt x="2391825" y="0"/>
                  </a:lnTo>
                  <a:lnTo>
                    <a:pt x="2391825" y="605653"/>
                  </a:lnTo>
                  <a:lnTo>
                    <a:pt x="0" y="605653"/>
                  </a:lnTo>
                  <a:close/>
                </a:path>
              </a:pathLst>
            </a:custGeom>
            <a:gradFill rotWithShape="true">
              <a:gsLst>
                <a:gs pos="0">
                  <a:srgbClr val="C0FF71">
                    <a:alpha val="100000"/>
                  </a:srgbClr>
                </a:gs>
                <a:gs pos="100000">
                  <a:srgbClr val="0A3022">
                    <a:alpha val="0"/>
                  </a:srgbClr>
                </a:gs>
              </a:gsLst>
              <a:lin ang="0"/>
            </a:gradFill>
          </p:spPr>
        </p:sp>
        <p:sp>
          <p:nvSpPr>
            <p:cNvPr name="TextBox 8" id="8"/>
            <p:cNvSpPr txBox="true"/>
            <p:nvPr/>
          </p:nvSpPr>
          <p:spPr>
            <a:xfrm>
              <a:off x="0" y="-38100"/>
              <a:ext cx="2391825" cy="64375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3052643"/>
            <a:ext cx="1595386" cy="3176923"/>
            <a:chOff x="0" y="0"/>
            <a:chExt cx="420184" cy="836720"/>
          </a:xfrm>
        </p:grpSpPr>
        <p:sp>
          <p:nvSpPr>
            <p:cNvPr name="Freeform 3" id="3"/>
            <p:cNvSpPr/>
            <p:nvPr/>
          </p:nvSpPr>
          <p:spPr>
            <a:xfrm flipH="false" flipV="false" rot="0">
              <a:off x="0" y="0"/>
              <a:ext cx="420184" cy="836720"/>
            </a:xfrm>
            <a:custGeom>
              <a:avLst/>
              <a:gdLst/>
              <a:ahLst/>
              <a:cxnLst/>
              <a:rect r="r" b="b" t="t" l="l"/>
              <a:pathLst>
                <a:path h="836720" w="420184">
                  <a:moveTo>
                    <a:pt x="0" y="0"/>
                  </a:moveTo>
                  <a:lnTo>
                    <a:pt x="420184" y="0"/>
                  </a:lnTo>
                  <a:lnTo>
                    <a:pt x="420184" y="836720"/>
                  </a:lnTo>
                  <a:lnTo>
                    <a:pt x="0" y="836720"/>
                  </a:lnTo>
                  <a:close/>
                </a:path>
              </a:pathLst>
            </a:custGeom>
            <a:gradFill rotWithShape="true">
              <a:gsLst>
                <a:gs pos="0">
                  <a:srgbClr val="C0FF71">
                    <a:alpha val="100000"/>
                  </a:srgbClr>
                </a:gs>
                <a:gs pos="100000">
                  <a:srgbClr val="0A3022">
                    <a:alpha val="0"/>
                  </a:srgbClr>
                </a:gs>
              </a:gsLst>
              <a:lin ang="0"/>
            </a:gradFill>
          </p:spPr>
        </p:sp>
        <p:sp>
          <p:nvSpPr>
            <p:cNvPr name="TextBox 4" id="4"/>
            <p:cNvSpPr txBox="true"/>
            <p:nvPr/>
          </p:nvSpPr>
          <p:spPr>
            <a:xfrm>
              <a:off x="0" y="-38100"/>
              <a:ext cx="420184" cy="87482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6148726" y="5671519"/>
            <a:ext cx="2170917" cy="1860369"/>
            <a:chOff x="0" y="0"/>
            <a:chExt cx="571764" cy="489974"/>
          </a:xfrm>
        </p:grpSpPr>
        <p:sp>
          <p:nvSpPr>
            <p:cNvPr name="Freeform 6" id="6"/>
            <p:cNvSpPr/>
            <p:nvPr/>
          </p:nvSpPr>
          <p:spPr>
            <a:xfrm flipH="false" flipV="false" rot="0">
              <a:off x="0" y="0"/>
              <a:ext cx="571764" cy="489974"/>
            </a:xfrm>
            <a:custGeom>
              <a:avLst/>
              <a:gdLst/>
              <a:ahLst/>
              <a:cxnLst/>
              <a:rect r="r" b="b" t="t" l="l"/>
              <a:pathLst>
                <a:path h="489974" w="571764">
                  <a:moveTo>
                    <a:pt x="0" y="0"/>
                  </a:moveTo>
                  <a:lnTo>
                    <a:pt x="571764" y="0"/>
                  </a:lnTo>
                  <a:lnTo>
                    <a:pt x="571764" y="489974"/>
                  </a:lnTo>
                  <a:lnTo>
                    <a:pt x="0" y="489974"/>
                  </a:lnTo>
                  <a:close/>
                </a:path>
              </a:pathLst>
            </a:custGeom>
            <a:gradFill rotWithShape="true">
              <a:gsLst>
                <a:gs pos="0">
                  <a:srgbClr val="C0FF71">
                    <a:alpha val="100000"/>
                  </a:srgbClr>
                </a:gs>
                <a:gs pos="100000">
                  <a:srgbClr val="0A3022">
                    <a:alpha val="0"/>
                  </a:srgbClr>
                </a:gs>
              </a:gsLst>
              <a:lin ang="0"/>
            </a:gradFill>
          </p:spPr>
        </p:sp>
        <p:sp>
          <p:nvSpPr>
            <p:cNvPr name="TextBox 7" id="7"/>
            <p:cNvSpPr txBox="true"/>
            <p:nvPr/>
          </p:nvSpPr>
          <p:spPr>
            <a:xfrm>
              <a:off x="0" y="-38100"/>
              <a:ext cx="571764" cy="52807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58445" y="3834460"/>
            <a:ext cx="6774314" cy="5423840"/>
            <a:chOff x="0" y="0"/>
            <a:chExt cx="2983226" cy="2388514"/>
          </a:xfrm>
        </p:grpSpPr>
        <p:sp>
          <p:nvSpPr>
            <p:cNvPr name="Freeform 9" id="9"/>
            <p:cNvSpPr/>
            <p:nvPr/>
          </p:nvSpPr>
          <p:spPr>
            <a:xfrm flipH="false" flipV="false" rot="0">
              <a:off x="0" y="0"/>
              <a:ext cx="2983226" cy="2388514"/>
            </a:xfrm>
            <a:custGeom>
              <a:avLst/>
              <a:gdLst/>
              <a:ahLst/>
              <a:cxnLst/>
              <a:rect r="r" b="b" t="t" l="l"/>
              <a:pathLst>
                <a:path h="2388514" w="2983226">
                  <a:moveTo>
                    <a:pt x="2823206" y="0"/>
                  </a:moveTo>
                  <a:lnTo>
                    <a:pt x="160020" y="0"/>
                  </a:lnTo>
                  <a:lnTo>
                    <a:pt x="0" y="160020"/>
                  </a:lnTo>
                  <a:lnTo>
                    <a:pt x="0" y="2228494"/>
                  </a:lnTo>
                  <a:lnTo>
                    <a:pt x="160020" y="2388514"/>
                  </a:lnTo>
                  <a:lnTo>
                    <a:pt x="2823206" y="2388514"/>
                  </a:lnTo>
                  <a:lnTo>
                    <a:pt x="2983226" y="2228494"/>
                  </a:lnTo>
                  <a:lnTo>
                    <a:pt x="2983226" y="160020"/>
                  </a:lnTo>
                  <a:lnTo>
                    <a:pt x="2823206" y="0"/>
                  </a:lnTo>
                  <a:close/>
                </a:path>
              </a:pathLst>
            </a:custGeom>
            <a:gradFill rotWithShape="true">
              <a:gsLst>
                <a:gs pos="0">
                  <a:srgbClr val="0A3022">
                    <a:alpha val="45000"/>
                  </a:srgbClr>
                </a:gs>
                <a:gs pos="100000">
                  <a:srgbClr val="0A3022">
                    <a:alpha val="0"/>
                  </a:srgbClr>
                </a:gs>
              </a:gsLst>
              <a:lin ang="0"/>
            </a:gradFill>
            <a:ln w="9525" cap="sq">
              <a:solidFill>
                <a:srgbClr val="C1FF72">
                  <a:alpha val="44706"/>
                </a:srgbClr>
              </a:solidFill>
              <a:prstDash val="solid"/>
              <a:miter/>
            </a:ln>
          </p:spPr>
        </p:sp>
        <p:sp>
          <p:nvSpPr>
            <p:cNvPr name="TextBox 10" id="10"/>
            <p:cNvSpPr txBox="true"/>
            <p:nvPr/>
          </p:nvSpPr>
          <p:spPr>
            <a:xfrm>
              <a:off x="63500" y="25400"/>
              <a:ext cx="2856226" cy="2299614"/>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true" rot="0">
            <a:off x="9231904" y="2588151"/>
            <a:ext cx="280030" cy="217405"/>
          </a:xfrm>
          <a:custGeom>
            <a:avLst/>
            <a:gdLst/>
            <a:ahLst/>
            <a:cxnLst/>
            <a:rect r="r" b="b" t="t" l="l"/>
            <a:pathLst>
              <a:path h="217405" w="280030">
                <a:moveTo>
                  <a:pt x="0" y="217406"/>
                </a:moveTo>
                <a:lnTo>
                  <a:pt x="280030" y="217406"/>
                </a:lnTo>
                <a:lnTo>
                  <a:pt x="280030" y="0"/>
                </a:lnTo>
                <a:lnTo>
                  <a:pt x="0" y="0"/>
                </a:lnTo>
                <a:lnTo>
                  <a:pt x="0" y="21740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12139" y="2735828"/>
            <a:ext cx="8483040" cy="3810551"/>
            <a:chOff x="0" y="0"/>
            <a:chExt cx="1093134" cy="491032"/>
          </a:xfrm>
        </p:grpSpPr>
        <p:sp>
          <p:nvSpPr>
            <p:cNvPr name="Freeform 13" id="13"/>
            <p:cNvSpPr/>
            <p:nvPr/>
          </p:nvSpPr>
          <p:spPr>
            <a:xfrm flipH="false" flipV="false" rot="0">
              <a:off x="0" y="0"/>
              <a:ext cx="1093134" cy="491032"/>
            </a:xfrm>
            <a:custGeom>
              <a:avLst/>
              <a:gdLst/>
              <a:ahLst/>
              <a:cxnLst/>
              <a:rect r="r" b="b" t="t" l="l"/>
              <a:pathLst>
                <a:path h="491032" w="1093134">
                  <a:moveTo>
                    <a:pt x="0" y="0"/>
                  </a:moveTo>
                  <a:lnTo>
                    <a:pt x="1093134" y="0"/>
                  </a:lnTo>
                  <a:lnTo>
                    <a:pt x="1093134" y="491032"/>
                  </a:lnTo>
                  <a:lnTo>
                    <a:pt x="0" y="491032"/>
                  </a:lnTo>
                  <a:close/>
                </a:path>
              </a:pathLst>
            </a:custGeom>
            <a:blipFill>
              <a:blip r:embed="rId4"/>
              <a:stretch>
                <a:fillRect l="0" t="-12611" r="0" b="-12611"/>
              </a:stretch>
            </a:blipFill>
          </p:spPr>
        </p:sp>
      </p:grpSp>
      <p:sp>
        <p:nvSpPr>
          <p:cNvPr name="Freeform 14" id="14"/>
          <p:cNvSpPr/>
          <p:nvPr/>
        </p:nvSpPr>
        <p:spPr>
          <a:xfrm flipH="false" flipV="false" rot="0">
            <a:off x="9231904" y="9040895"/>
            <a:ext cx="280030" cy="217405"/>
          </a:xfrm>
          <a:custGeom>
            <a:avLst/>
            <a:gdLst/>
            <a:ahLst/>
            <a:cxnLst/>
            <a:rect r="r" b="b" t="t" l="l"/>
            <a:pathLst>
              <a:path h="217405" w="280030">
                <a:moveTo>
                  <a:pt x="0" y="0"/>
                </a:moveTo>
                <a:lnTo>
                  <a:pt x="280030" y="0"/>
                </a:lnTo>
                <a:lnTo>
                  <a:pt x="280030" y="217405"/>
                </a:lnTo>
                <a:lnTo>
                  <a:pt x="0" y="2174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true" rot="0">
            <a:off x="16979270" y="2588151"/>
            <a:ext cx="280030" cy="217405"/>
          </a:xfrm>
          <a:custGeom>
            <a:avLst/>
            <a:gdLst/>
            <a:ahLst/>
            <a:cxnLst/>
            <a:rect r="r" b="b" t="t" l="l"/>
            <a:pathLst>
              <a:path h="217405" w="280030">
                <a:moveTo>
                  <a:pt x="280030" y="217406"/>
                </a:moveTo>
                <a:lnTo>
                  <a:pt x="0" y="217406"/>
                </a:lnTo>
                <a:lnTo>
                  <a:pt x="0" y="0"/>
                </a:lnTo>
                <a:lnTo>
                  <a:pt x="280030" y="0"/>
                </a:lnTo>
                <a:lnTo>
                  <a:pt x="280030" y="21740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16979270" y="9040895"/>
            <a:ext cx="280030" cy="217405"/>
          </a:xfrm>
          <a:custGeom>
            <a:avLst/>
            <a:gdLst/>
            <a:ahLst/>
            <a:cxnLst/>
            <a:rect r="r" b="b" t="t" l="l"/>
            <a:pathLst>
              <a:path h="217405" w="280030">
                <a:moveTo>
                  <a:pt x="280030" y="0"/>
                </a:moveTo>
                <a:lnTo>
                  <a:pt x="0" y="0"/>
                </a:lnTo>
                <a:lnTo>
                  <a:pt x="0" y="217405"/>
                </a:lnTo>
                <a:lnTo>
                  <a:pt x="280030" y="217405"/>
                </a:lnTo>
                <a:lnTo>
                  <a:pt x="2800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028700" y="7608088"/>
            <a:ext cx="8115300" cy="1035954"/>
          </a:xfrm>
          <a:prstGeom prst="rect">
            <a:avLst/>
          </a:prstGeom>
        </p:spPr>
        <p:txBody>
          <a:bodyPr anchor="t" rtlCol="false" tIns="0" lIns="0" bIns="0" rIns="0">
            <a:spAutoFit/>
          </a:bodyPr>
          <a:lstStyle/>
          <a:p>
            <a:pPr algn="l">
              <a:lnSpc>
                <a:spcPts val="8053"/>
              </a:lnSpc>
            </a:pPr>
            <a:r>
              <a:rPr lang="en-US" sz="7321" spc="-549">
                <a:solidFill>
                  <a:srgbClr val="000000"/>
                </a:solidFill>
                <a:latin typeface="Lexend Exa"/>
                <a:ea typeface="Lexend Exa"/>
                <a:cs typeface="Lexend Exa"/>
                <a:sym typeface="Lexend Exa"/>
              </a:rPr>
              <a:t>AgriPredict</a:t>
            </a:r>
          </a:p>
        </p:txBody>
      </p:sp>
      <p:sp>
        <p:nvSpPr>
          <p:cNvPr name="TextBox 18" id="18"/>
          <p:cNvSpPr txBox="true"/>
          <p:nvPr/>
        </p:nvSpPr>
        <p:spPr>
          <a:xfrm rot="0">
            <a:off x="8895179" y="2445567"/>
            <a:ext cx="8700846" cy="569182"/>
          </a:xfrm>
          <a:prstGeom prst="rect">
            <a:avLst/>
          </a:prstGeom>
        </p:spPr>
        <p:txBody>
          <a:bodyPr anchor="t" rtlCol="false" tIns="0" lIns="0" bIns="0" rIns="0">
            <a:spAutoFit/>
          </a:bodyPr>
          <a:lstStyle/>
          <a:p>
            <a:pPr algn="ctr">
              <a:lnSpc>
                <a:spcPts val="4270"/>
              </a:lnSpc>
            </a:pPr>
            <a:r>
              <a:rPr lang="en-US" sz="3558" spc="-142">
                <a:solidFill>
                  <a:srgbClr val="F7F0F0"/>
                </a:solidFill>
                <a:latin typeface="Telegraf"/>
                <a:ea typeface="Telegraf"/>
                <a:cs typeface="Telegraf"/>
                <a:sym typeface="Telegraf"/>
              </a:rPr>
              <a:t>GROUP NUMBER 13</a:t>
            </a:r>
          </a:p>
        </p:txBody>
      </p:sp>
      <p:sp>
        <p:nvSpPr>
          <p:cNvPr name="TextBox 19" id="19"/>
          <p:cNvSpPr txBox="true"/>
          <p:nvPr/>
        </p:nvSpPr>
        <p:spPr>
          <a:xfrm rot="0">
            <a:off x="10294506" y="4300702"/>
            <a:ext cx="6824779" cy="4573427"/>
          </a:xfrm>
          <a:prstGeom prst="rect">
            <a:avLst/>
          </a:prstGeom>
        </p:spPr>
        <p:txBody>
          <a:bodyPr anchor="t" rtlCol="false" tIns="0" lIns="0" bIns="0" rIns="0">
            <a:spAutoFit/>
          </a:bodyPr>
          <a:lstStyle/>
          <a:p>
            <a:pPr algn="l">
              <a:lnSpc>
                <a:spcPts val="2385"/>
              </a:lnSpc>
            </a:pPr>
          </a:p>
          <a:p>
            <a:pPr algn="l">
              <a:lnSpc>
                <a:spcPts val="3237"/>
              </a:lnSpc>
            </a:pPr>
            <a:r>
              <a:rPr lang="en-US" sz="2698" spc="-107" b="true">
                <a:solidFill>
                  <a:srgbClr val="F7F0F0"/>
                </a:solidFill>
                <a:latin typeface="Telegraf Bold"/>
                <a:ea typeface="Telegraf Bold"/>
                <a:cs typeface="Telegraf Bold"/>
                <a:sym typeface="Telegraf Bold"/>
              </a:rPr>
              <a:t>Magdum Rutuja (250243025018)</a:t>
            </a:r>
          </a:p>
          <a:p>
            <a:pPr algn="l">
              <a:lnSpc>
                <a:spcPts val="3237"/>
              </a:lnSpc>
            </a:pPr>
          </a:p>
          <a:p>
            <a:pPr algn="l">
              <a:lnSpc>
                <a:spcPts val="3237"/>
              </a:lnSpc>
            </a:pPr>
            <a:r>
              <a:rPr lang="en-US" sz="2698" spc="-107" b="true">
                <a:solidFill>
                  <a:srgbClr val="F7F0F0"/>
                </a:solidFill>
                <a:latin typeface="Telegraf Bold"/>
                <a:ea typeface="Telegraf Bold"/>
                <a:cs typeface="Telegraf Bold"/>
                <a:sym typeface="Telegraf Bold"/>
              </a:rPr>
              <a:t>Patil Gayatri (250243025022)</a:t>
            </a:r>
          </a:p>
          <a:p>
            <a:pPr algn="l">
              <a:lnSpc>
                <a:spcPts val="3237"/>
              </a:lnSpc>
            </a:pPr>
          </a:p>
          <a:p>
            <a:pPr algn="l">
              <a:lnSpc>
                <a:spcPts val="3237"/>
              </a:lnSpc>
            </a:pPr>
            <a:r>
              <a:rPr lang="en-US" sz="2698" spc="-107" b="true">
                <a:solidFill>
                  <a:srgbClr val="F7F0F0"/>
                </a:solidFill>
                <a:latin typeface="Telegraf Bold"/>
                <a:ea typeface="Telegraf Bold"/>
                <a:cs typeface="Telegraf Bold"/>
                <a:sym typeface="Telegraf Bold"/>
              </a:rPr>
              <a:t>Sahu Rachna (25024302526)</a:t>
            </a:r>
          </a:p>
          <a:p>
            <a:pPr algn="l">
              <a:lnSpc>
                <a:spcPts val="3237"/>
              </a:lnSpc>
            </a:pPr>
          </a:p>
          <a:p>
            <a:pPr algn="l">
              <a:lnSpc>
                <a:spcPts val="3237"/>
              </a:lnSpc>
            </a:pPr>
            <a:r>
              <a:rPr lang="en-US" sz="2698" spc="-107" b="true">
                <a:solidFill>
                  <a:srgbClr val="F7F0F0"/>
                </a:solidFill>
                <a:latin typeface="Telegraf Bold"/>
                <a:ea typeface="Telegraf Bold"/>
                <a:cs typeface="Telegraf Bold"/>
                <a:sym typeface="Telegraf Bold"/>
              </a:rPr>
              <a:t>Mahajan Shraddha (250243025056)</a:t>
            </a:r>
          </a:p>
          <a:p>
            <a:pPr algn="l">
              <a:lnSpc>
                <a:spcPts val="3237"/>
              </a:lnSpc>
            </a:pPr>
          </a:p>
          <a:p>
            <a:pPr algn="l">
              <a:lnSpc>
                <a:spcPts val="3237"/>
              </a:lnSpc>
            </a:pPr>
            <a:r>
              <a:rPr lang="en-US" sz="2698" spc="-107" b="true">
                <a:solidFill>
                  <a:srgbClr val="F7F0F0"/>
                </a:solidFill>
                <a:latin typeface="Telegraf Bold"/>
                <a:ea typeface="Telegraf Bold"/>
                <a:cs typeface="Telegraf Bold"/>
                <a:sym typeface="Telegraf Bold"/>
              </a:rPr>
              <a:t>Guided By: Milind Kapse Sir</a:t>
            </a:r>
          </a:p>
          <a:p>
            <a:pPr algn="l">
              <a:lnSpc>
                <a:spcPts val="2385"/>
              </a:lnSpc>
            </a:pPr>
          </a:p>
          <a:p>
            <a:pPr algn="l">
              <a:lnSpc>
                <a:spcPts val="238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5143500"/>
            <a:ext cx="15950570" cy="3897395"/>
            <a:chOff x="0" y="0"/>
            <a:chExt cx="7024203" cy="1716308"/>
          </a:xfrm>
        </p:grpSpPr>
        <p:sp>
          <p:nvSpPr>
            <p:cNvPr name="Freeform 3" id="3"/>
            <p:cNvSpPr/>
            <p:nvPr/>
          </p:nvSpPr>
          <p:spPr>
            <a:xfrm flipH="false" flipV="false" rot="0">
              <a:off x="0" y="0"/>
              <a:ext cx="7024203" cy="1716308"/>
            </a:xfrm>
            <a:custGeom>
              <a:avLst/>
              <a:gdLst/>
              <a:ahLst/>
              <a:cxnLst/>
              <a:rect r="r" b="b" t="t" l="l"/>
              <a:pathLst>
                <a:path h="1716308" w="7024203">
                  <a:moveTo>
                    <a:pt x="6864183" y="0"/>
                  </a:moveTo>
                  <a:lnTo>
                    <a:pt x="160020" y="0"/>
                  </a:lnTo>
                  <a:lnTo>
                    <a:pt x="0" y="160020"/>
                  </a:lnTo>
                  <a:lnTo>
                    <a:pt x="0" y="1556288"/>
                  </a:lnTo>
                  <a:lnTo>
                    <a:pt x="160020" y="1716308"/>
                  </a:lnTo>
                  <a:lnTo>
                    <a:pt x="6864183" y="1716308"/>
                  </a:lnTo>
                  <a:lnTo>
                    <a:pt x="7024203" y="1556288"/>
                  </a:lnTo>
                  <a:lnTo>
                    <a:pt x="7024203" y="160020"/>
                  </a:lnTo>
                  <a:lnTo>
                    <a:pt x="6864183" y="0"/>
                  </a:lnTo>
                  <a:close/>
                </a:path>
              </a:pathLst>
            </a:custGeom>
            <a:gradFill rotWithShape="true">
              <a:gsLst>
                <a:gs pos="0">
                  <a:srgbClr val="0A3022">
                    <a:alpha val="45000"/>
                  </a:srgbClr>
                </a:gs>
                <a:gs pos="100000">
                  <a:srgbClr val="0A3022">
                    <a:alpha val="0"/>
                  </a:srgbClr>
                </a:gs>
              </a:gsLst>
              <a:lin ang="0"/>
            </a:gradFill>
            <a:ln w="9525" cap="sq">
              <a:solidFill>
                <a:srgbClr val="C1FF72">
                  <a:alpha val="44706"/>
                </a:srgbClr>
              </a:solidFill>
              <a:prstDash val="solid"/>
              <a:miter/>
            </a:ln>
          </p:spPr>
        </p:sp>
        <p:sp>
          <p:nvSpPr>
            <p:cNvPr name="TextBox 4" id="4"/>
            <p:cNvSpPr txBox="true"/>
            <p:nvPr/>
          </p:nvSpPr>
          <p:spPr>
            <a:xfrm>
              <a:off x="63500" y="25400"/>
              <a:ext cx="6897203" cy="162740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466760" y="2527729"/>
            <a:ext cx="14447691" cy="1087946"/>
          </a:xfrm>
          <a:prstGeom prst="rect">
            <a:avLst/>
          </a:prstGeom>
        </p:spPr>
        <p:txBody>
          <a:bodyPr anchor="t" rtlCol="false" tIns="0" lIns="0" bIns="0" rIns="0">
            <a:spAutoFit/>
          </a:bodyPr>
          <a:lstStyle/>
          <a:p>
            <a:pPr algn="l">
              <a:lnSpc>
                <a:spcPts val="8431"/>
              </a:lnSpc>
            </a:pPr>
            <a:r>
              <a:rPr lang="en-US" sz="7665" spc="-574">
                <a:solidFill>
                  <a:srgbClr val="000000"/>
                </a:solidFill>
                <a:latin typeface="Lexend Exa"/>
                <a:ea typeface="Lexend Exa"/>
                <a:cs typeface="Lexend Exa"/>
                <a:sym typeface="Lexend Exa"/>
              </a:rPr>
              <a:t>Problem Statement </a:t>
            </a:r>
          </a:p>
        </p:txBody>
      </p:sp>
      <p:sp>
        <p:nvSpPr>
          <p:cNvPr name="Freeform 6" id="6"/>
          <p:cNvSpPr/>
          <p:nvPr/>
        </p:nvSpPr>
        <p:spPr>
          <a:xfrm flipH="true" flipV="false" rot="0">
            <a:off x="16979270" y="9040895"/>
            <a:ext cx="280030" cy="217405"/>
          </a:xfrm>
          <a:custGeom>
            <a:avLst/>
            <a:gdLst/>
            <a:ahLst/>
            <a:cxnLst/>
            <a:rect r="r" b="b" t="t" l="l"/>
            <a:pathLst>
              <a:path h="217405" w="280030">
                <a:moveTo>
                  <a:pt x="280030" y="0"/>
                </a:moveTo>
                <a:lnTo>
                  <a:pt x="0" y="0"/>
                </a:lnTo>
                <a:lnTo>
                  <a:pt x="0" y="217405"/>
                </a:lnTo>
                <a:lnTo>
                  <a:pt x="280030" y="217405"/>
                </a:lnTo>
                <a:lnTo>
                  <a:pt x="2800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503095" y="5105400"/>
            <a:ext cx="15001780" cy="3488306"/>
          </a:xfrm>
          <a:prstGeom prst="rect">
            <a:avLst/>
          </a:prstGeom>
        </p:spPr>
        <p:txBody>
          <a:bodyPr anchor="t" rtlCol="false" tIns="0" lIns="0" bIns="0" rIns="0">
            <a:spAutoFit/>
          </a:bodyPr>
          <a:lstStyle/>
          <a:p>
            <a:pPr algn="l">
              <a:lnSpc>
                <a:spcPts val="3505"/>
              </a:lnSpc>
            </a:pPr>
          </a:p>
          <a:p>
            <a:pPr algn="l">
              <a:lnSpc>
                <a:spcPts val="3505"/>
              </a:lnSpc>
            </a:pPr>
            <a:r>
              <a:rPr lang="en-US" sz="2921" spc="-116">
                <a:solidFill>
                  <a:srgbClr val="F7F0F0"/>
                </a:solidFill>
                <a:latin typeface="Telegraf"/>
                <a:ea typeface="Telegraf"/>
                <a:cs typeface="Telegraf"/>
                <a:sym typeface="Telegraf"/>
              </a:rPr>
              <a:t>The Indian agricultural sector, a cornerstone of the nation's economy, faces significant challenges from unpredictable weather patterns, particularly rainfall variability. Accurately predicting crop production is crucial for national food security, economic stability, and effective policy-making. This project aims to build a predictive model that forecasts crop production  and select best crop for cultivation based on a combination of factors, including rainfall, season, crop type, and area under cultivation. The goal is to provide a reliable tool for stakeholders to make informed decisions .</a:t>
            </a:r>
          </a:p>
        </p:txBody>
      </p:sp>
      <p:sp>
        <p:nvSpPr>
          <p:cNvPr name="Freeform 8" id="8"/>
          <p:cNvSpPr/>
          <p:nvPr/>
        </p:nvSpPr>
        <p:spPr>
          <a:xfrm flipH="false" flipV="false" rot="0">
            <a:off x="888685" y="9040895"/>
            <a:ext cx="280030" cy="217405"/>
          </a:xfrm>
          <a:custGeom>
            <a:avLst/>
            <a:gdLst/>
            <a:ahLst/>
            <a:cxnLst/>
            <a:rect r="r" b="b" t="t" l="l"/>
            <a:pathLst>
              <a:path h="217405" w="280030">
                <a:moveTo>
                  <a:pt x="0" y="0"/>
                </a:moveTo>
                <a:lnTo>
                  <a:pt x="280030" y="0"/>
                </a:lnTo>
                <a:lnTo>
                  <a:pt x="280030" y="217405"/>
                </a:lnTo>
                <a:lnTo>
                  <a:pt x="0" y="2174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6979270" y="5093277"/>
            <a:ext cx="280030" cy="217405"/>
          </a:xfrm>
          <a:custGeom>
            <a:avLst/>
            <a:gdLst/>
            <a:ahLst/>
            <a:cxnLst/>
            <a:rect r="r" b="b" t="t" l="l"/>
            <a:pathLst>
              <a:path h="217405" w="280030">
                <a:moveTo>
                  <a:pt x="280030" y="217405"/>
                </a:moveTo>
                <a:lnTo>
                  <a:pt x="0" y="217405"/>
                </a:lnTo>
                <a:lnTo>
                  <a:pt x="0" y="0"/>
                </a:lnTo>
                <a:lnTo>
                  <a:pt x="280030" y="0"/>
                </a:lnTo>
                <a:lnTo>
                  <a:pt x="280030" y="21740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true" rot="0">
            <a:off x="888685" y="5093277"/>
            <a:ext cx="280030" cy="217405"/>
          </a:xfrm>
          <a:custGeom>
            <a:avLst/>
            <a:gdLst/>
            <a:ahLst/>
            <a:cxnLst/>
            <a:rect r="r" b="b" t="t" l="l"/>
            <a:pathLst>
              <a:path h="217405" w="280030">
                <a:moveTo>
                  <a:pt x="0" y="217405"/>
                </a:moveTo>
                <a:lnTo>
                  <a:pt x="280030" y="217405"/>
                </a:lnTo>
                <a:lnTo>
                  <a:pt x="280030" y="0"/>
                </a:lnTo>
                <a:lnTo>
                  <a:pt x="0" y="0"/>
                </a:lnTo>
                <a:lnTo>
                  <a:pt x="0" y="21740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0800000">
            <a:off x="16504875" y="6149958"/>
            <a:ext cx="1743578" cy="1884479"/>
            <a:chOff x="0" y="0"/>
            <a:chExt cx="459214" cy="496324"/>
          </a:xfrm>
        </p:grpSpPr>
        <p:sp>
          <p:nvSpPr>
            <p:cNvPr name="Freeform 12" id="12"/>
            <p:cNvSpPr/>
            <p:nvPr/>
          </p:nvSpPr>
          <p:spPr>
            <a:xfrm flipH="false" flipV="false" rot="0">
              <a:off x="0" y="0"/>
              <a:ext cx="459214" cy="496324"/>
            </a:xfrm>
            <a:custGeom>
              <a:avLst/>
              <a:gdLst/>
              <a:ahLst/>
              <a:cxnLst/>
              <a:rect r="r" b="b" t="t" l="l"/>
              <a:pathLst>
                <a:path h="496324" w="459214">
                  <a:moveTo>
                    <a:pt x="0" y="0"/>
                  </a:moveTo>
                  <a:lnTo>
                    <a:pt x="459214" y="0"/>
                  </a:lnTo>
                  <a:lnTo>
                    <a:pt x="459214" y="496324"/>
                  </a:lnTo>
                  <a:lnTo>
                    <a:pt x="0" y="496324"/>
                  </a:lnTo>
                  <a:close/>
                </a:path>
              </a:pathLst>
            </a:custGeom>
            <a:gradFill rotWithShape="true">
              <a:gsLst>
                <a:gs pos="0">
                  <a:srgbClr val="C0FF71">
                    <a:alpha val="100000"/>
                  </a:srgbClr>
                </a:gs>
                <a:gs pos="100000">
                  <a:srgbClr val="0A3022">
                    <a:alpha val="0"/>
                  </a:srgbClr>
                </a:gs>
              </a:gsLst>
              <a:lin ang="0"/>
            </a:gradFill>
          </p:spPr>
        </p:sp>
        <p:sp>
          <p:nvSpPr>
            <p:cNvPr name="TextBox 13" id="13"/>
            <p:cNvSpPr txBox="true"/>
            <p:nvPr/>
          </p:nvSpPr>
          <p:spPr>
            <a:xfrm>
              <a:off x="0" y="-38100"/>
              <a:ext cx="459214" cy="53442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909482" y="482409"/>
            <a:ext cx="7174605" cy="2897059"/>
            <a:chOff x="0" y="0"/>
            <a:chExt cx="1133605" cy="457742"/>
          </a:xfrm>
        </p:grpSpPr>
        <p:sp>
          <p:nvSpPr>
            <p:cNvPr name="Freeform 3" id="3"/>
            <p:cNvSpPr/>
            <p:nvPr/>
          </p:nvSpPr>
          <p:spPr>
            <a:xfrm flipH="false" flipV="false" rot="0">
              <a:off x="0" y="0"/>
              <a:ext cx="1133605" cy="457742"/>
            </a:xfrm>
            <a:custGeom>
              <a:avLst/>
              <a:gdLst/>
              <a:ahLst/>
              <a:cxnLst/>
              <a:rect r="r" b="b" t="t" l="l"/>
              <a:pathLst>
                <a:path h="457742" w="1133605">
                  <a:moveTo>
                    <a:pt x="0" y="0"/>
                  </a:moveTo>
                  <a:lnTo>
                    <a:pt x="1133605" y="0"/>
                  </a:lnTo>
                  <a:lnTo>
                    <a:pt x="1133605" y="457742"/>
                  </a:lnTo>
                  <a:lnTo>
                    <a:pt x="0" y="457742"/>
                  </a:lnTo>
                  <a:close/>
                </a:path>
              </a:pathLst>
            </a:custGeom>
            <a:blipFill>
              <a:blip r:embed="rId2"/>
              <a:stretch>
                <a:fillRect l="0" t="-32498" r="0" b="-32498"/>
              </a:stretch>
            </a:blipFill>
          </p:spPr>
        </p:sp>
      </p:grpSp>
      <p:sp>
        <p:nvSpPr>
          <p:cNvPr name="TextBox 4" id="4"/>
          <p:cNvSpPr txBox="true"/>
          <p:nvPr/>
        </p:nvSpPr>
        <p:spPr>
          <a:xfrm rot="0">
            <a:off x="585050" y="824293"/>
            <a:ext cx="10677508" cy="1401084"/>
          </a:xfrm>
          <a:prstGeom prst="rect">
            <a:avLst/>
          </a:prstGeom>
        </p:spPr>
        <p:txBody>
          <a:bodyPr anchor="t" rtlCol="false" tIns="0" lIns="0" bIns="0" rIns="0">
            <a:spAutoFit/>
          </a:bodyPr>
          <a:lstStyle/>
          <a:p>
            <a:pPr algn="l">
              <a:lnSpc>
                <a:spcPts val="10803"/>
              </a:lnSpc>
            </a:pPr>
            <a:r>
              <a:rPr lang="en-US" sz="9821" spc="-736">
                <a:solidFill>
                  <a:srgbClr val="000000"/>
                </a:solidFill>
                <a:latin typeface="Lexend Exa"/>
                <a:ea typeface="Lexend Exa"/>
                <a:cs typeface="Lexend Exa"/>
                <a:sym typeface="Lexend Exa"/>
              </a:rPr>
              <a:t>Introduction </a:t>
            </a:r>
          </a:p>
        </p:txBody>
      </p:sp>
      <p:sp>
        <p:nvSpPr>
          <p:cNvPr name="TextBox 5" id="5"/>
          <p:cNvSpPr txBox="true"/>
          <p:nvPr/>
        </p:nvSpPr>
        <p:spPr>
          <a:xfrm rot="0">
            <a:off x="341608" y="4261921"/>
            <a:ext cx="17604784" cy="4996379"/>
          </a:xfrm>
          <a:prstGeom prst="rect">
            <a:avLst/>
          </a:prstGeom>
        </p:spPr>
        <p:txBody>
          <a:bodyPr anchor="t" rtlCol="false" tIns="0" lIns="0" bIns="0" rIns="0">
            <a:spAutoFit/>
          </a:bodyPr>
          <a:lstStyle/>
          <a:p>
            <a:pPr algn="ctr">
              <a:lnSpc>
                <a:spcPts val="3642"/>
              </a:lnSpc>
            </a:pPr>
            <a:r>
              <a:rPr lang="en-US" sz="3035" spc="-121">
                <a:solidFill>
                  <a:srgbClr val="F7F0F0"/>
                </a:solidFill>
                <a:latin typeface="Telegraf"/>
                <a:ea typeface="Telegraf"/>
                <a:cs typeface="Telegraf"/>
                <a:sym typeface="Telegraf"/>
              </a:rPr>
              <a:t>AgriPredict develops an intelligent agricultural analytics system using machine learning and big data technologies to optimize crop production  &amp; selection strategies across India. </a:t>
            </a:r>
          </a:p>
          <a:p>
            <a:pPr algn="ctr">
              <a:lnSpc>
                <a:spcPts val="3642"/>
              </a:lnSpc>
            </a:pPr>
            <a:r>
              <a:rPr lang="en-US" sz="3035" spc="-121">
                <a:solidFill>
                  <a:srgbClr val="F7F0F0"/>
                </a:solidFill>
                <a:latin typeface="Telegraf"/>
                <a:ea typeface="Telegraf"/>
                <a:cs typeface="Telegraf"/>
                <a:sym typeface="Telegraf"/>
              </a:rPr>
              <a:t>We employ PySpark for distributed data pre-processing of historical agricultural records. Our machine learning pipeline incorporates regression models for production prediction, classification algorithms for crop recommendation.</a:t>
            </a:r>
          </a:p>
          <a:p>
            <a:pPr algn="ctr">
              <a:lnSpc>
                <a:spcPts val="3642"/>
              </a:lnSpc>
            </a:pPr>
            <a:r>
              <a:rPr lang="en-US" sz="3035" spc="-121">
                <a:solidFill>
                  <a:srgbClr val="F7F0F0"/>
                </a:solidFill>
                <a:latin typeface="Telegraf"/>
                <a:ea typeface="Telegraf"/>
                <a:cs typeface="Telegraf"/>
                <a:sym typeface="Telegraf"/>
              </a:rPr>
              <a:t>The system identifies regional production patterns, seasonal variations, and optimal cultivation practices through comprehensive feature engineering and model evaluation. Analytical results are visualized through interactive Tableau dashboards and User Interface, providing actionable insights for farmers and agricultural policymakers. </a:t>
            </a:r>
          </a:p>
          <a:p>
            <a:pPr algn="ctr">
              <a:lnSpc>
                <a:spcPts val="3642"/>
              </a:lnSpc>
            </a:pPr>
            <a:r>
              <a:rPr lang="en-US" sz="3035" spc="-121">
                <a:solidFill>
                  <a:srgbClr val="F7F0F0"/>
                </a:solidFill>
                <a:latin typeface="Telegraf"/>
                <a:ea typeface="Telegraf"/>
                <a:cs typeface="Telegraf"/>
                <a:sym typeface="Telegraf"/>
              </a:rPr>
              <a:t>This end-to-end solution demonstrates how big data technologies and machine learning can enhance agricultural productivity through data-driven decision making.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2025056"/>
            <a:ext cx="1583370" cy="1559446"/>
            <a:chOff x="0" y="0"/>
            <a:chExt cx="417019" cy="410718"/>
          </a:xfrm>
        </p:grpSpPr>
        <p:sp>
          <p:nvSpPr>
            <p:cNvPr name="Freeform 3" id="3"/>
            <p:cNvSpPr/>
            <p:nvPr/>
          </p:nvSpPr>
          <p:spPr>
            <a:xfrm flipH="false" flipV="false" rot="0">
              <a:off x="0" y="0"/>
              <a:ext cx="417019" cy="410718"/>
            </a:xfrm>
            <a:custGeom>
              <a:avLst/>
              <a:gdLst/>
              <a:ahLst/>
              <a:cxnLst/>
              <a:rect r="r" b="b" t="t" l="l"/>
              <a:pathLst>
                <a:path h="410718" w="417019">
                  <a:moveTo>
                    <a:pt x="0" y="0"/>
                  </a:moveTo>
                  <a:lnTo>
                    <a:pt x="417019" y="0"/>
                  </a:lnTo>
                  <a:lnTo>
                    <a:pt x="417019" y="410718"/>
                  </a:lnTo>
                  <a:lnTo>
                    <a:pt x="0" y="410718"/>
                  </a:lnTo>
                  <a:close/>
                </a:path>
              </a:pathLst>
            </a:custGeom>
            <a:gradFill rotWithShape="true">
              <a:gsLst>
                <a:gs pos="0">
                  <a:srgbClr val="C0FF71">
                    <a:alpha val="100000"/>
                  </a:srgbClr>
                </a:gs>
                <a:gs pos="100000">
                  <a:srgbClr val="0A3022">
                    <a:alpha val="0"/>
                  </a:srgbClr>
                </a:gs>
              </a:gsLst>
              <a:lin ang="0"/>
            </a:gradFill>
          </p:spPr>
        </p:sp>
        <p:sp>
          <p:nvSpPr>
            <p:cNvPr name="TextBox 4" id="4"/>
            <p:cNvSpPr txBox="true"/>
            <p:nvPr/>
          </p:nvSpPr>
          <p:spPr>
            <a:xfrm>
              <a:off x="0" y="-38100"/>
              <a:ext cx="417019" cy="4488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612119"/>
            <a:ext cx="7230877" cy="2385320"/>
            <a:chOff x="0" y="0"/>
            <a:chExt cx="3184284" cy="1050431"/>
          </a:xfrm>
        </p:grpSpPr>
        <p:sp>
          <p:nvSpPr>
            <p:cNvPr name="Freeform 6" id="6"/>
            <p:cNvSpPr/>
            <p:nvPr/>
          </p:nvSpPr>
          <p:spPr>
            <a:xfrm flipH="false" flipV="false" rot="0">
              <a:off x="0" y="0"/>
              <a:ext cx="3184284" cy="1050431"/>
            </a:xfrm>
            <a:custGeom>
              <a:avLst/>
              <a:gdLst/>
              <a:ahLst/>
              <a:cxnLst/>
              <a:rect r="r" b="b" t="t" l="l"/>
              <a:pathLst>
                <a:path h="1050431" w="3184284">
                  <a:moveTo>
                    <a:pt x="3024264" y="0"/>
                  </a:moveTo>
                  <a:lnTo>
                    <a:pt x="160020" y="0"/>
                  </a:lnTo>
                  <a:lnTo>
                    <a:pt x="0" y="160020"/>
                  </a:lnTo>
                  <a:lnTo>
                    <a:pt x="0" y="890411"/>
                  </a:lnTo>
                  <a:lnTo>
                    <a:pt x="160020" y="1050431"/>
                  </a:lnTo>
                  <a:lnTo>
                    <a:pt x="3024264" y="1050431"/>
                  </a:lnTo>
                  <a:lnTo>
                    <a:pt x="3184284" y="890411"/>
                  </a:lnTo>
                  <a:lnTo>
                    <a:pt x="3184284" y="160020"/>
                  </a:lnTo>
                  <a:lnTo>
                    <a:pt x="3024264" y="0"/>
                  </a:lnTo>
                  <a:close/>
                </a:path>
              </a:pathLst>
            </a:custGeom>
            <a:gradFill rotWithShape="true">
              <a:gsLst>
                <a:gs pos="0">
                  <a:srgbClr val="0A3022">
                    <a:alpha val="45000"/>
                  </a:srgbClr>
                </a:gs>
                <a:gs pos="100000">
                  <a:srgbClr val="0A3022">
                    <a:alpha val="0"/>
                  </a:srgbClr>
                </a:gs>
              </a:gsLst>
              <a:lin ang="0"/>
            </a:gradFill>
            <a:ln w="9525" cap="sq">
              <a:solidFill>
                <a:srgbClr val="C1FF72">
                  <a:alpha val="44706"/>
                </a:srgbClr>
              </a:solidFill>
              <a:prstDash val="solid"/>
              <a:miter/>
            </a:ln>
          </p:spPr>
        </p:sp>
        <p:sp>
          <p:nvSpPr>
            <p:cNvPr name="TextBox 7" id="7"/>
            <p:cNvSpPr txBox="true"/>
            <p:nvPr/>
          </p:nvSpPr>
          <p:spPr>
            <a:xfrm>
              <a:off x="63500" y="25400"/>
              <a:ext cx="3057284" cy="96153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040895"/>
            <a:ext cx="280030" cy="217405"/>
          </a:xfrm>
          <a:custGeom>
            <a:avLst/>
            <a:gdLst/>
            <a:ahLst/>
            <a:cxnLst/>
            <a:rect r="r" b="b" t="t" l="l"/>
            <a:pathLst>
              <a:path h="217405" w="280030">
                <a:moveTo>
                  <a:pt x="0" y="0"/>
                </a:moveTo>
                <a:lnTo>
                  <a:pt x="280030" y="0"/>
                </a:lnTo>
                <a:lnTo>
                  <a:pt x="280030" y="217405"/>
                </a:lnTo>
                <a:lnTo>
                  <a:pt x="0" y="2174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1028700" y="4678935"/>
            <a:ext cx="280030" cy="217405"/>
          </a:xfrm>
          <a:custGeom>
            <a:avLst/>
            <a:gdLst/>
            <a:ahLst/>
            <a:cxnLst/>
            <a:rect r="r" b="b" t="t" l="l"/>
            <a:pathLst>
              <a:path h="217405" w="280030">
                <a:moveTo>
                  <a:pt x="0" y="217406"/>
                </a:moveTo>
                <a:lnTo>
                  <a:pt x="280030" y="217406"/>
                </a:lnTo>
                <a:lnTo>
                  <a:pt x="280030" y="0"/>
                </a:lnTo>
                <a:lnTo>
                  <a:pt x="0" y="0"/>
                </a:lnTo>
                <a:lnTo>
                  <a:pt x="0" y="21740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0">
            <a:off x="16954260" y="9040895"/>
            <a:ext cx="280030" cy="217405"/>
          </a:xfrm>
          <a:custGeom>
            <a:avLst/>
            <a:gdLst/>
            <a:ahLst/>
            <a:cxnLst/>
            <a:rect r="r" b="b" t="t" l="l"/>
            <a:pathLst>
              <a:path h="217405" w="280030">
                <a:moveTo>
                  <a:pt x="280030" y="0"/>
                </a:moveTo>
                <a:lnTo>
                  <a:pt x="0" y="0"/>
                </a:lnTo>
                <a:lnTo>
                  <a:pt x="0" y="217405"/>
                </a:lnTo>
                <a:lnTo>
                  <a:pt x="280030" y="217405"/>
                </a:lnTo>
                <a:lnTo>
                  <a:pt x="2800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true" rot="0">
            <a:off x="16814245" y="4461530"/>
            <a:ext cx="280030" cy="217405"/>
          </a:xfrm>
          <a:custGeom>
            <a:avLst/>
            <a:gdLst/>
            <a:ahLst/>
            <a:cxnLst/>
            <a:rect r="r" b="b" t="t" l="l"/>
            <a:pathLst>
              <a:path h="217405" w="280030">
                <a:moveTo>
                  <a:pt x="280030" y="217405"/>
                </a:moveTo>
                <a:lnTo>
                  <a:pt x="0" y="217405"/>
                </a:lnTo>
                <a:lnTo>
                  <a:pt x="0" y="0"/>
                </a:lnTo>
                <a:lnTo>
                  <a:pt x="280030" y="0"/>
                </a:lnTo>
                <a:lnTo>
                  <a:pt x="280030" y="21740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33497" y="2804779"/>
            <a:ext cx="15221005" cy="8058425"/>
          </a:xfrm>
          <a:custGeom>
            <a:avLst/>
            <a:gdLst/>
            <a:ahLst/>
            <a:cxnLst/>
            <a:rect r="r" b="b" t="t" l="l"/>
            <a:pathLst>
              <a:path h="8058425" w="15221005">
                <a:moveTo>
                  <a:pt x="0" y="0"/>
                </a:moveTo>
                <a:lnTo>
                  <a:pt x="15221006" y="0"/>
                </a:lnTo>
                <a:lnTo>
                  <a:pt x="15221006" y="8058425"/>
                </a:lnTo>
                <a:lnTo>
                  <a:pt x="0" y="8058425"/>
                </a:lnTo>
                <a:lnTo>
                  <a:pt x="0" y="0"/>
                </a:lnTo>
                <a:close/>
              </a:path>
            </a:pathLst>
          </a:custGeom>
          <a:blipFill>
            <a:blip r:embed="rId4"/>
            <a:stretch>
              <a:fillRect l="0" t="-2577" r="0" b="-2577"/>
            </a:stretch>
          </a:blipFill>
        </p:spPr>
      </p:sp>
      <p:sp>
        <p:nvSpPr>
          <p:cNvPr name="TextBox 13" id="13"/>
          <p:cNvSpPr txBox="true"/>
          <p:nvPr/>
        </p:nvSpPr>
        <p:spPr>
          <a:xfrm rot="0">
            <a:off x="791685" y="2383632"/>
            <a:ext cx="7772581" cy="899445"/>
          </a:xfrm>
          <a:prstGeom prst="rect">
            <a:avLst/>
          </a:prstGeom>
        </p:spPr>
        <p:txBody>
          <a:bodyPr anchor="t" rtlCol="false" tIns="0" lIns="0" bIns="0" rIns="0">
            <a:spAutoFit/>
          </a:bodyPr>
          <a:lstStyle/>
          <a:p>
            <a:pPr algn="ctr">
              <a:lnSpc>
                <a:spcPts val="6954"/>
              </a:lnSpc>
            </a:pPr>
            <a:r>
              <a:rPr lang="en-US" sz="6322" spc="-474">
                <a:solidFill>
                  <a:srgbClr val="000000"/>
                </a:solidFill>
                <a:latin typeface="Lexend Exa"/>
                <a:ea typeface="Lexend Exa"/>
                <a:cs typeface="Lexend Exa"/>
                <a:sym typeface="Lexend Exa"/>
              </a:rPr>
              <a:t>Flow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9394" y="3296647"/>
            <a:ext cx="4637685" cy="5195597"/>
            <a:chOff x="0" y="0"/>
            <a:chExt cx="1221448" cy="1368388"/>
          </a:xfrm>
        </p:grpSpPr>
        <p:sp>
          <p:nvSpPr>
            <p:cNvPr name="Freeform 3" id="3"/>
            <p:cNvSpPr/>
            <p:nvPr/>
          </p:nvSpPr>
          <p:spPr>
            <a:xfrm flipH="false" flipV="false" rot="0">
              <a:off x="0" y="0"/>
              <a:ext cx="1221448" cy="1368388"/>
            </a:xfrm>
            <a:custGeom>
              <a:avLst/>
              <a:gdLst/>
              <a:ahLst/>
              <a:cxnLst/>
              <a:rect r="r" b="b" t="t" l="l"/>
              <a:pathLst>
                <a:path h="1368388" w="1221448">
                  <a:moveTo>
                    <a:pt x="0" y="0"/>
                  </a:moveTo>
                  <a:lnTo>
                    <a:pt x="1221448" y="0"/>
                  </a:lnTo>
                  <a:lnTo>
                    <a:pt x="1221448" y="1368388"/>
                  </a:lnTo>
                  <a:lnTo>
                    <a:pt x="0" y="1368388"/>
                  </a:lnTo>
                  <a:close/>
                </a:path>
              </a:pathLst>
            </a:custGeom>
            <a:gradFill rotWithShape="true">
              <a:gsLst>
                <a:gs pos="0">
                  <a:srgbClr val="C0FF71">
                    <a:alpha val="100000"/>
                  </a:srgbClr>
                </a:gs>
                <a:gs pos="100000">
                  <a:srgbClr val="0A3022">
                    <a:alpha val="0"/>
                  </a:srgbClr>
                </a:gs>
              </a:gsLst>
              <a:lin ang="0"/>
            </a:gradFill>
          </p:spPr>
        </p:sp>
        <p:sp>
          <p:nvSpPr>
            <p:cNvPr name="TextBox 4" id="4"/>
            <p:cNvSpPr txBox="true"/>
            <p:nvPr/>
          </p:nvSpPr>
          <p:spPr>
            <a:xfrm>
              <a:off x="0" y="-38100"/>
              <a:ext cx="1221448" cy="14064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520649" y="2578942"/>
            <a:ext cx="11917460" cy="7011475"/>
            <a:chOff x="0" y="0"/>
            <a:chExt cx="3671373" cy="2160002"/>
          </a:xfrm>
        </p:grpSpPr>
        <p:sp>
          <p:nvSpPr>
            <p:cNvPr name="Freeform 6" id="6"/>
            <p:cNvSpPr/>
            <p:nvPr/>
          </p:nvSpPr>
          <p:spPr>
            <a:xfrm flipH="false" flipV="false" rot="0">
              <a:off x="0" y="0"/>
              <a:ext cx="3671372" cy="2160002"/>
            </a:xfrm>
            <a:custGeom>
              <a:avLst/>
              <a:gdLst/>
              <a:ahLst/>
              <a:cxnLst/>
              <a:rect r="r" b="b" t="t" l="l"/>
              <a:pathLst>
                <a:path h="2160002" w="3671372">
                  <a:moveTo>
                    <a:pt x="3511353" y="0"/>
                  </a:moveTo>
                  <a:lnTo>
                    <a:pt x="160020" y="0"/>
                  </a:lnTo>
                  <a:lnTo>
                    <a:pt x="0" y="160020"/>
                  </a:lnTo>
                  <a:lnTo>
                    <a:pt x="0" y="1999982"/>
                  </a:lnTo>
                  <a:lnTo>
                    <a:pt x="160020" y="2160002"/>
                  </a:lnTo>
                  <a:lnTo>
                    <a:pt x="3511353" y="2160002"/>
                  </a:lnTo>
                  <a:lnTo>
                    <a:pt x="3671372" y="1999982"/>
                  </a:lnTo>
                  <a:lnTo>
                    <a:pt x="3671372" y="160020"/>
                  </a:lnTo>
                  <a:lnTo>
                    <a:pt x="3511353" y="0"/>
                  </a:lnTo>
                  <a:close/>
                </a:path>
              </a:pathLst>
            </a:custGeom>
            <a:gradFill rotWithShape="true">
              <a:gsLst>
                <a:gs pos="0">
                  <a:srgbClr val="0A3022">
                    <a:alpha val="45000"/>
                  </a:srgbClr>
                </a:gs>
                <a:gs pos="100000">
                  <a:srgbClr val="0A3022">
                    <a:alpha val="0"/>
                  </a:srgbClr>
                </a:gs>
              </a:gsLst>
              <a:lin ang="0"/>
            </a:gradFill>
            <a:ln w="9525" cap="sq">
              <a:solidFill>
                <a:srgbClr val="C1FF72">
                  <a:alpha val="44706"/>
                </a:srgbClr>
              </a:solidFill>
              <a:prstDash val="solid"/>
              <a:miter/>
            </a:ln>
          </p:spPr>
        </p:sp>
        <p:sp>
          <p:nvSpPr>
            <p:cNvPr name="TextBox 7" id="7"/>
            <p:cNvSpPr txBox="true"/>
            <p:nvPr/>
          </p:nvSpPr>
          <p:spPr>
            <a:xfrm>
              <a:off x="63500" y="25400"/>
              <a:ext cx="3544373" cy="207110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true" rot="0">
            <a:off x="16979270" y="2236731"/>
            <a:ext cx="280030" cy="217405"/>
          </a:xfrm>
          <a:custGeom>
            <a:avLst/>
            <a:gdLst/>
            <a:ahLst/>
            <a:cxnLst/>
            <a:rect r="r" b="b" t="t" l="l"/>
            <a:pathLst>
              <a:path h="217405" w="280030">
                <a:moveTo>
                  <a:pt x="280030" y="217405"/>
                </a:moveTo>
                <a:lnTo>
                  <a:pt x="0" y="217405"/>
                </a:lnTo>
                <a:lnTo>
                  <a:pt x="0" y="0"/>
                </a:lnTo>
                <a:lnTo>
                  <a:pt x="280030" y="0"/>
                </a:lnTo>
                <a:lnTo>
                  <a:pt x="280030" y="21740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888685" y="2128028"/>
            <a:ext cx="280030" cy="217405"/>
          </a:xfrm>
          <a:custGeom>
            <a:avLst/>
            <a:gdLst/>
            <a:ahLst/>
            <a:cxnLst/>
            <a:rect r="r" b="b" t="t" l="l"/>
            <a:pathLst>
              <a:path h="217405" w="280030">
                <a:moveTo>
                  <a:pt x="0" y="217406"/>
                </a:moveTo>
                <a:lnTo>
                  <a:pt x="280030" y="217406"/>
                </a:lnTo>
                <a:lnTo>
                  <a:pt x="280030" y="0"/>
                </a:lnTo>
                <a:lnTo>
                  <a:pt x="0" y="0"/>
                </a:lnTo>
                <a:lnTo>
                  <a:pt x="0" y="21740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10800000">
            <a:off x="13645854" y="3296647"/>
            <a:ext cx="4637685" cy="5195597"/>
            <a:chOff x="0" y="0"/>
            <a:chExt cx="1221448" cy="1368388"/>
          </a:xfrm>
        </p:grpSpPr>
        <p:sp>
          <p:nvSpPr>
            <p:cNvPr name="Freeform 11" id="11"/>
            <p:cNvSpPr/>
            <p:nvPr/>
          </p:nvSpPr>
          <p:spPr>
            <a:xfrm flipH="false" flipV="false" rot="0">
              <a:off x="0" y="0"/>
              <a:ext cx="1221448" cy="1368388"/>
            </a:xfrm>
            <a:custGeom>
              <a:avLst/>
              <a:gdLst/>
              <a:ahLst/>
              <a:cxnLst/>
              <a:rect r="r" b="b" t="t" l="l"/>
              <a:pathLst>
                <a:path h="1368388" w="1221448">
                  <a:moveTo>
                    <a:pt x="0" y="0"/>
                  </a:moveTo>
                  <a:lnTo>
                    <a:pt x="1221448" y="0"/>
                  </a:lnTo>
                  <a:lnTo>
                    <a:pt x="1221448" y="1368388"/>
                  </a:lnTo>
                  <a:lnTo>
                    <a:pt x="0" y="1368388"/>
                  </a:lnTo>
                  <a:close/>
                </a:path>
              </a:pathLst>
            </a:custGeom>
            <a:gradFill rotWithShape="true">
              <a:gsLst>
                <a:gs pos="0">
                  <a:srgbClr val="C0FF71">
                    <a:alpha val="100000"/>
                  </a:srgbClr>
                </a:gs>
                <a:gs pos="100000">
                  <a:srgbClr val="0A3022">
                    <a:alpha val="0"/>
                  </a:srgbClr>
                </a:gs>
              </a:gsLst>
              <a:lin ang="0"/>
            </a:gradFill>
          </p:spPr>
        </p:sp>
        <p:sp>
          <p:nvSpPr>
            <p:cNvPr name="TextBox 12" id="12"/>
            <p:cNvSpPr txBox="true"/>
            <p:nvPr/>
          </p:nvSpPr>
          <p:spPr>
            <a:xfrm>
              <a:off x="0" y="-38100"/>
              <a:ext cx="1221448" cy="1406488"/>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166109" y="4690345"/>
            <a:ext cx="4389619" cy="2921092"/>
          </a:xfrm>
          <a:custGeom>
            <a:avLst/>
            <a:gdLst/>
            <a:ahLst/>
            <a:cxnLst/>
            <a:rect r="r" b="b" t="t" l="l"/>
            <a:pathLst>
              <a:path h="2921092" w="4389619">
                <a:moveTo>
                  <a:pt x="0" y="0"/>
                </a:moveTo>
                <a:lnTo>
                  <a:pt x="4389618" y="0"/>
                </a:lnTo>
                <a:lnTo>
                  <a:pt x="4389618" y="2921092"/>
                </a:lnTo>
                <a:lnTo>
                  <a:pt x="0" y="2921092"/>
                </a:lnTo>
                <a:lnTo>
                  <a:pt x="0" y="0"/>
                </a:lnTo>
                <a:close/>
              </a:path>
            </a:pathLst>
          </a:custGeom>
          <a:blipFill>
            <a:blip r:embed="rId4"/>
            <a:stretch>
              <a:fillRect l="0" t="0" r="0" b="0"/>
            </a:stretch>
          </a:blipFill>
        </p:spPr>
      </p:sp>
      <p:sp>
        <p:nvSpPr>
          <p:cNvPr name="Freeform 14" id="14"/>
          <p:cNvSpPr/>
          <p:nvPr/>
        </p:nvSpPr>
        <p:spPr>
          <a:xfrm flipH="false" flipV="false" rot="0">
            <a:off x="14017963" y="4690345"/>
            <a:ext cx="3993403" cy="3172940"/>
          </a:xfrm>
          <a:custGeom>
            <a:avLst/>
            <a:gdLst/>
            <a:ahLst/>
            <a:cxnLst/>
            <a:rect r="r" b="b" t="t" l="l"/>
            <a:pathLst>
              <a:path h="3172940" w="3993403">
                <a:moveTo>
                  <a:pt x="0" y="0"/>
                </a:moveTo>
                <a:lnTo>
                  <a:pt x="3993402" y="0"/>
                </a:lnTo>
                <a:lnTo>
                  <a:pt x="3993402" y="3172940"/>
                </a:lnTo>
                <a:lnTo>
                  <a:pt x="0" y="31729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520649" y="252514"/>
            <a:ext cx="11125205" cy="1068115"/>
          </a:xfrm>
          <a:prstGeom prst="rect">
            <a:avLst/>
          </a:prstGeom>
        </p:spPr>
        <p:txBody>
          <a:bodyPr anchor="t" rtlCol="false" tIns="0" lIns="0" bIns="0" rIns="0">
            <a:spAutoFit/>
          </a:bodyPr>
          <a:lstStyle/>
          <a:p>
            <a:pPr algn="ctr">
              <a:lnSpc>
                <a:spcPts val="8363"/>
              </a:lnSpc>
            </a:pPr>
            <a:r>
              <a:rPr lang="en-US" sz="7603" spc="-570">
                <a:solidFill>
                  <a:srgbClr val="000000"/>
                </a:solidFill>
                <a:latin typeface="Lexend Exa"/>
                <a:ea typeface="Lexend Exa"/>
                <a:cs typeface="Lexend Exa"/>
                <a:sym typeface="Lexend Exa"/>
              </a:rPr>
              <a:t>Data Set</a:t>
            </a:r>
          </a:p>
        </p:txBody>
      </p:sp>
      <p:sp>
        <p:nvSpPr>
          <p:cNvPr name="TextBox 16" id="16"/>
          <p:cNvSpPr txBox="true"/>
          <p:nvPr/>
        </p:nvSpPr>
        <p:spPr>
          <a:xfrm rot="0">
            <a:off x="3346010" y="2531317"/>
            <a:ext cx="10003457" cy="10112615"/>
          </a:xfrm>
          <a:prstGeom prst="rect">
            <a:avLst/>
          </a:prstGeom>
        </p:spPr>
        <p:txBody>
          <a:bodyPr anchor="t" rtlCol="false" tIns="0" lIns="0" bIns="0" rIns="0">
            <a:spAutoFit/>
          </a:bodyPr>
          <a:lstStyle/>
          <a:p>
            <a:pPr algn="ctr">
              <a:lnSpc>
                <a:spcPts val="4978"/>
              </a:lnSpc>
            </a:pPr>
            <a:r>
              <a:rPr lang="en-US" sz="4148" spc="-165">
                <a:solidFill>
                  <a:srgbClr val="F7F0F0"/>
                </a:solidFill>
                <a:latin typeface="Telegraf"/>
                <a:ea typeface="Telegraf"/>
                <a:cs typeface="Telegraf"/>
                <a:sym typeface="Telegraf"/>
              </a:rPr>
              <a:t>Name of dataset :  Agriculture Crop   Production In India</a:t>
            </a:r>
          </a:p>
          <a:p>
            <a:pPr algn="l">
              <a:lnSpc>
                <a:spcPts val="4978"/>
              </a:lnSpc>
            </a:pPr>
            <a:r>
              <a:rPr lang="en-US" sz="4148" spc="-165">
                <a:solidFill>
                  <a:srgbClr val="F7F0F0"/>
                </a:solidFill>
                <a:latin typeface="Telegraf"/>
                <a:ea typeface="Telegraf"/>
                <a:cs typeface="Telegraf"/>
                <a:sym typeface="Telegraf"/>
              </a:rPr>
              <a:t>we have taken our dataset from Kaggle.</a:t>
            </a:r>
          </a:p>
          <a:p>
            <a:pPr algn="ctr">
              <a:lnSpc>
                <a:spcPts val="4978"/>
              </a:lnSpc>
            </a:pPr>
            <a:r>
              <a:rPr lang="en-US" sz="4148" spc="-165">
                <a:solidFill>
                  <a:srgbClr val="F7F0F0"/>
                </a:solidFill>
                <a:latin typeface="Telegraf"/>
                <a:ea typeface="Telegraf"/>
                <a:cs typeface="Telegraf"/>
                <a:sym typeface="Telegraf"/>
              </a:rPr>
              <a:t>(https://www.kaggle.com/datasets/asishpandey/crop-production-in-india?select=Data_after_rainfall.csv)</a:t>
            </a:r>
          </a:p>
          <a:p>
            <a:pPr algn="ctr">
              <a:lnSpc>
                <a:spcPts val="4978"/>
              </a:lnSpc>
            </a:pPr>
            <a:r>
              <a:rPr lang="en-US" sz="4148" spc="-165">
                <a:solidFill>
                  <a:srgbClr val="F7F0F0"/>
                </a:solidFill>
                <a:latin typeface="Telegraf"/>
                <a:ea typeface="Telegraf"/>
                <a:cs typeface="Telegraf"/>
                <a:sym typeface="Telegraf"/>
              </a:rPr>
              <a:t>The Data Set consist of 4 tables  which have been merged together to form a single table</a:t>
            </a:r>
          </a:p>
          <a:p>
            <a:pPr algn="ctr">
              <a:lnSpc>
                <a:spcPts val="4978"/>
              </a:lnSpc>
            </a:pPr>
            <a:r>
              <a:rPr lang="en-US" sz="4148" spc="-165">
                <a:solidFill>
                  <a:srgbClr val="F7F0F0"/>
                </a:solidFill>
                <a:latin typeface="Telegraf"/>
                <a:ea typeface="Telegraf"/>
                <a:cs typeface="Telegraf"/>
                <a:sym typeface="Telegraf"/>
              </a:rPr>
              <a:t>with features related to crop type , rainfall ,temperature conditions &amp; fertilizer information.</a:t>
            </a:r>
          </a:p>
          <a:p>
            <a:pPr algn="ctr">
              <a:lnSpc>
                <a:spcPts val="4978"/>
              </a:lnSpc>
            </a:pPr>
          </a:p>
          <a:p>
            <a:pPr algn="ctr">
              <a:lnSpc>
                <a:spcPts val="4978"/>
              </a:lnSpc>
            </a:pPr>
          </a:p>
          <a:p>
            <a:pPr algn="ctr">
              <a:lnSpc>
                <a:spcPts val="4978"/>
              </a:lnSpc>
            </a:pPr>
          </a:p>
          <a:p>
            <a:pPr algn="ctr">
              <a:lnSpc>
                <a:spcPts val="4978"/>
              </a:lnSpc>
            </a:pPr>
          </a:p>
          <a:p>
            <a:pPr algn="ctr">
              <a:lnSpc>
                <a:spcPts val="497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2303275"/>
            <a:ext cx="1400319" cy="6955025"/>
            <a:chOff x="0" y="0"/>
            <a:chExt cx="368808" cy="1831776"/>
          </a:xfrm>
        </p:grpSpPr>
        <p:sp>
          <p:nvSpPr>
            <p:cNvPr name="Freeform 3" id="3"/>
            <p:cNvSpPr/>
            <p:nvPr/>
          </p:nvSpPr>
          <p:spPr>
            <a:xfrm flipH="false" flipV="false" rot="0">
              <a:off x="0" y="0"/>
              <a:ext cx="368808" cy="1831776"/>
            </a:xfrm>
            <a:custGeom>
              <a:avLst/>
              <a:gdLst/>
              <a:ahLst/>
              <a:cxnLst/>
              <a:rect r="r" b="b" t="t" l="l"/>
              <a:pathLst>
                <a:path h="1831776" w="368808">
                  <a:moveTo>
                    <a:pt x="0" y="0"/>
                  </a:moveTo>
                  <a:lnTo>
                    <a:pt x="368808" y="0"/>
                  </a:lnTo>
                  <a:lnTo>
                    <a:pt x="368808" y="1831776"/>
                  </a:lnTo>
                  <a:lnTo>
                    <a:pt x="0" y="1831776"/>
                  </a:lnTo>
                  <a:close/>
                </a:path>
              </a:pathLst>
            </a:custGeom>
            <a:gradFill rotWithShape="true">
              <a:gsLst>
                <a:gs pos="0">
                  <a:srgbClr val="C0FF71">
                    <a:alpha val="100000"/>
                  </a:srgbClr>
                </a:gs>
                <a:gs pos="100000">
                  <a:srgbClr val="0A3022">
                    <a:alpha val="0"/>
                  </a:srgbClr>
                </a:gs>
              </a:gsLst>
              <a:lin ang="0"/>
            </a:gradFill>
          </p:spPr>
        </p:sp>
        <p:sp>
          <p:nvSpPr>
            <p:cNvPr name="TextBox 4" id="4"/>
            <p:cNvSpPr txBox="true"/>
            <p:nvPr/>
          </p:nvSpPr>
          <p:spPr>
            <a:xfrm>
              <a:off x="0" y="-38100"/>
              <a:ext cx="368808" cy="186987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303275"/>
            <a:ext cx="4730136" cy="6955025"/>
            <a:chOff x="0" y="0"/>
            <a:chExt cx="2083025" cy="3062806"/>
          </a:xfrm>
        </p:grpSpPr>
        <p:sp>
          <p:nvSpPr>
            <p:cNvPr name="Freeform 6" id="6"/>
            <p:cNvSpPr/>
            <p:nvPr/>
          </p:nvSpPr>
          <p:spPr>
            <a:xfrm flipH="false" flipV="false" rot="0">
              <a:off x="0" y="0"/>
              <a:ext cx="2083025" cy="3062806"/>
            </a:xfrm>
            <a:custGeom>
              <a:avLst/>
              <a:gdLst/>
              <a:ahLst/>
              <a:cxnLst/>
              <a:rect r="r" b="b" t="t" l="l"/>
              <a:pathLst>
                <a:path h="3062806" w="2083025">
                  <a:moveTo>
                    <a:pt x="1923005" y="0"/>
                  </a:moveTo>
                  <a:lnTo>
                    <a:pt x="160020" y="0"/>
                  </a:lnTo>
                  <a:lnTo>
                    <a:pt x="0" y="160020"/>
                  </a:lnTo>
                  <a:lnTo>
                    <a:pt x="0" y="2902787"/>
                  </a:lnTo>
                  <a:lnTo>
                    <a:pt x="160020" y="3062806"/>
                  </a:lnTo>
                  <a:lnTo>
                    <a:pt x="1923005" y="3062806"/>
                  </a:lnTo>
                  <a:lnTo>
                    <a:pt x="2083025" y="2902787"/>
                  </a:lnTo>
                  <a:lnTo>
                    <a:pt x="2083025" y="160020"/>
                  </a:lnTo>
                  <a:lnTo>
                    <a:pt x="1923005" y="0"/>
                  </a:lnTo>
                  <a:close/>
                </a:path>
              </a:pathLst>
            </a:custGeom>
            <a:gradFill rotWithShape="true">
              <a:gsLst>
                <a:gs pos="0">
                  <a:srgbClr val="0A3022">
                    <a:alpha val="45000"/>
                  </a:srgbClr>
                </a:gs>
                <a:gs pos="100000">
                  <a:srgbClr val="0A3022">
                    <a:alpha val="0"/>
                  </a:srgbClr>
                </a:gs>
              </a:gsLst>
              <a:lin ang="0"/>
            </a:gradFill>
            <a:ln w="9525" cap="sq">
              <a:solidFill>
                <a:srgbClr val="C1FF72">
                  <a:alpha val="44706"/>
                </a:srgbClr>
              </a:solidFill>
              <a:prstDash val="solid"/>
              <a:miter/>
            </a:ln>
          </p:spPr>
        </p:sp>
        <p:sp>
          <p:nvSpPr>
            <p:cNvPr name="TextBox 7" id="7"/>
            <p:cNvSpPr txBox="true"/>
            <p:nvPr/>
          </p:nvSpPr>
          <p:spPr>
            <a:xfrm>
              <a:off x="63500" y="25400"/>
              <a:ext cx="1956025" cy="297390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954260" y="9040895"/>
            <a:ext cx="280030" cy="217405"/>
          </a:xfrm>
          <a:custGeom>
            <a:avLst/>
            <a:gdLst/>
            <a:ahLst/>
            <a:cxnLst/>
            <a:rect r="r" b="b" t="t" l="l"/>
            <a:pathLst>
              <a:path h="217405" w="280030">
                <a:moveTo>
                  <a:pt x="280030" y="0"/>
                </a:moveTo>
                <a:lnTo>
                  <a:pt x="0" y="0"/>
                </a:lnTo>
                <a:lnTo>
                  <a:pt x="0" y="217405"/>
                </a:lnTo>
                <a:lnTo>
                  <a:pt x="280030" y="217405"/>
                </a:lnTo>
                <a:lnTo>
                  <a:pt x="2800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10800000">
            <a:off x="4530477" y="4318710"/>
            <a:ext cx="1228359" cy="2924155"/>
            <a:chOff x="0" y="0"/>
            <a:chExt cx="323518" cy="770148"/>
          </a:xfrm>
        </p:grpSpPr>
        <p:sp>
          <p:nvSpPr>
            <p:cNvPr name="Freeform 10" id="10"/>
            <p:cNvSpPr/>
            <p:nvPr/>
          </p:nvSpPr>
          <p:spPr>
            <a:xfrm flipH="false" flipV="false" rot="0">
              <a:off x="0" y="0"/>
              <a:ext cx="323518" cy="770148"/>
            </a:xfrm>
            <a:custGeom>
              <a:avLst/>
              <a:gdLst/>
              <a:ahLst/>
              <a:cxnLst/>
              <a:rect r="r" b="b" t="t" l="l"/>
              <a:pathLst>
                <a:path h="770148" w="323518">
                  <a:moveTo>
                    <a:pt x="0" y="0"/>
                  </a:moveTo>
                  <a:lnTo>
                    <a:pt x="323518" y="0"/>
                  </a:lnTo>
                  <a:lnTo>
                    <a:pt x="323518" y="770148"/>
                  </a:lnTo>
                  <a:lnTo>
                    <a:pt x="0" y="770148"/>
                  </a:lnTo>
                  <a:close/>
                </a:path>
              </a:pathLst>
            </a:custGeom>
            <a:gradFill rotWithShape="true">
              <a:gsLst>
                <a:gs pos="0">
                  <a:srgbClr val="C0FF71">
                    <a:alpha val="100000"/>
                  </a:srgbClr>
                </a:gs>
                <a:gs pos="100000">
                  <a:srgbClr val="0A3022">
                    <a:alpha val="0"/>
                  </a:srgbClr>
                </a:gs>
              </a:gsLst>
              <a:lin ang="0"/>
            </a:gradFill>
          </p:spPr>
        </p:sp>
        <p:sp>
          <p:nvSpPr>
            <p:cNvPr name="TextBox 11" id="11"/>
            <p:cNvSpPr txBox="true"/>
            <p:nvPr/>
          </p:nvSpPr>
          <p:spPr>
            <a:xfrm>
              <a:off x="0" y="-38100"/>
              <a:ext cx="323518" cy="80824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28700" y="2989207"/>
            <a:ext cx="3772046" cy="5431282"/>
            <a:chOff x="0" y="0"/>
            <a:chExt cx="584389" cy="841448"/>
          </a:xfrm>
        </p:grpSpPr>
        <p:sp>
          <p:nvSpPr>
            <p:cNvPr name="Freeform 13" id="13"/>
            <p:cNvSpPr/>
            <p:nvPr/>
          </p:nvSpPr>
          <p:spPr>
            <a:xfrm flipH="false" flipV="false" rot="0">
              <a:off x="0" y="0"/>
              <a:ext cx="584389" cy="841448"/>
            </a:xfrm>
            <a:custGeom>
              <a:avLst/>
              <a:gdLst/>
              <a:ahLst/>
              <a:cxnLst/>
              <a:rect r="r" b="b" t="t" l="l"/>
              <a:pathLst>
                <a:path h="841448" w="584389">
                  <a:moveTo>
                    <a:pt x="0" y="0"/>
                  </a:moveTo>
                  <a:lnTo>
                    <a:pt x="584389" y="0"/>
                  </a:lnTo>
                  <a:lnTo>
                    <a:pt x="584389" y="841448"/>
                  </a:lnTo>
                  <a:lnTo>
                    <a:pt x="0" y="841448"/>
                  </a:lnTo>
                  <a:close/>
                </a:path>
              </a:pathLst>
            </a:custGeom>
            <a:blipFill>
              <a:blip r:embed="rId4"/>
              <a:stretch>
                <a:fillRect l="-57892" t="0" r="-57892" b="0"/>
              </a:stretch>
            </a:blipFill>
          </p:spPr>
        </p:sp>
      </p:grpSp>
      <p:sp>
        <p:nvSpPr>
          <p:cNvPr name="Freeform 14" id="14"/>
          <p:cNvSpPr/>
          <p:nvPr/>
        </p:nvSpPr>
        <p:spPr>
          <a:xfrm flipH="true" flipV="false" rot="0">
            <a:off x="5144657" y="8203084"/>
            <a:ext cx="280030" cy="217405"/>
          </a:xfrm>
          <a:custGeom>
            <a:avLst/>
            <a:gdLst/>
            <a:ahLst/>
            <a:cxnLst/>
            <a:rect r="r" b="b" t="t" l="l"/>
            <a:pathLst>
              <a:path h="217405" w="280030">
                <a:moveTo>
                  <a:pt x="280030" y="0"/>
                </a:moveTo>
                <a:lnTo>
                  <a:pt x="0" y="0"/>
                </a:lnTo>
                <a:lnTo>
                  <a:pt x="0" y="217405"/>
                </a:lnTo>
                <a:lnTo>
                  <a:pt x="280030" y="217405"/>
                </a:lnTo>
                <a:lnTo>
                  <a:pt x="2800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true" rot="0">
            <a:off x="5144657" y="2989207"/>
            <a:ext cx="280030" cy="217405"/>
          </a:xfrm>
          <a:custGeom>
            <a:avLst/>
            <a:gdLst/>
            <a:ahLst/>
            <a:cxnLst/>
            <a:rect r="r" b="b" t="t" l="l"/>
            <a:pathLst>
              <a:path h="217405" w="280030">
                <a:moveTo>
                  <a:pt x="280030" y="217406"/>
                </a:moveTo>
                <a:lnTo>
                  <a:pt x="0" y="217406"/>
                </a:lnTo>
                <a:lnTo>
                  <a:pt x="0" y="0"/>
                </a:lnTo>
                <a:lnTo>
                  <a:pt x="280030" y="0"/>
                </a:lnTo>
                <a:lnTo>
                  <a:pt x="280030" y="21740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304594" y="731831"/>
            <a:ext cx="8703488" cy="1571444"/>
          </a:xfrm>
          <a:prstGeom prst="rect">
            <a:avLst/>
          </a:prstGeom>
        </p:spPr>
        <p:txBody>
          <a:bodyPr anchor="t" rtlCol="false" tIns="0" lIns="0" bIns="0" rIns="0">
            <a:spAutoFit/>
          </a:bodyPr>
          <a:lstStyle/>
          <a:p>
            <a:pPr algn="l">
              <a:lnSpc>
                <a:spcPts val="6104"/>
              </a:lnSpc>
            </a:pPr>
            <a:r>
              <a:rPr lang="en-US" sz="5549" spc="-416">
                <a:solidFill>
                  <a:srgbClr val="000000"/>
                </a:solidFill>
                <a:latin typeface="Lexend Exa"/>
                <a:ea typeface="Lexend Exa"/>
                <a:cs typeface="Lexend Exa"/>
                <a:sym typeface="Lexend Exa"/>
              </a:rPr>
              <a:t>Data preparation and processing </a:t>
            </a:r>
          </a:p>
        </p:txBody>
      </p:sp>
      <p:sp>
        <p:nvSpPr>
          <p:cNvPr name="TextBox 17" id="17"/>
          <p:cNvSpPr txBox="true"/>
          <p:nvPr/>
        </p:nvSpPr>
        <p:spPr>
          <a:xfrm rot="0">
            <a:off x="6304594" y="3158988"/>
            <a:ext cx="11297808" cy="6870379"/>
          </a:xfrm>
          <a:prstGeom prst="rect">
            <a:avLst/>
          </a:prstGeom>
        </p:spPr>
        <p:txBody>
          <a:bodyPr anchor="t" rtlCol="false" tIns="0" lIns="0" bIns="0" rIns="0">
            <a:spAutoFit/>
          </a:bodyPr>
          <a:lstStyle/>
          <a:p>
            <a:pPr algn="l">
              <a:lnSpc>
                <a:spcPts val="3922"/>
              </a:lnSpc>
            </a:pPr>
          </a:p>
          <a:p>
            <a:pPr algn="l">
              <a:lnSpc>
                <a:spcPts val="3922"/>
              </a:lnSpc>
            </a:pPr>
            <a:r>
              <a:rPr lang="en-US" sz="3268" spc="-130">
                <a:solidFill>
                  <a:srgbClr val="F7F0F0"/>
                </a:solidFill>
                <a:latin typeface="Telegraf"/>
                <a:ea typeface="Telegraf"/>
                <a:cs typeface="Telegraf"/>
                <a:sym typeface="Telegraf"/>
              </a:rPr>
              <a:t>For data pre-processing we have used Apache PySpark.</a:t>
            </a:r>
          </a:p>
          <a:p>
            <a:pPr algn="l">
              <a:lnSpc>
                <a:spcPts val="3922"/>
              </a:lnSpc>
            </a:pPr>
          </a:p>
          <a:p>
            <a:pPr algn="l">
              <a:lnSpc>
                <a:spcPts val="3922"/>
              </a:lnSpc>
            </a:pPr>
            <a:r>
              <a:rPr lang="en-US" sz="3268" spc="-130">
                <a:solidFill>
                  <a:srgbClr val="F7F0F0"/>
                </a:solidFill>
                <a:latin typeface="Telegraf"/>
                <a:ea typeface="Telegraf"/>
                <a:cs typeface="Telegraf"/>
                <a:sym typeface="Telegraf"/>
              </a:rPr>
              <a:t>We have followed following steps :</a:t>
            </a:r>
          </a:p>
          <a:p>
            <a:pPr algn="l">
              <a:lnSpc>
                <a:spcPts val="3922"/>
              </a:lnSpc>
            </a:pPr>
          </a:p>
          <a:p>
            <a:pPr algn="l">
              <a:lnSpc>
                <a:spcPts val="3922"/>
              </a:lnSpc>
            </a:pPr>
            <a:r>
              <a:rPr lang="en-US" sz="3268" spc="-130">
                <a:solidFill>
                  <a:srgbClr val="F7F0F0"/>
                </a:solidFill>
                <a:latin typeface="Telegraf"/>
                <a:ea typeface="Telegraf"/>
                <a:cs typeface="Telegraf"/>
                <a:sym typeface="Telegraf"/>
              </a:rPr>
              <a:t>Data Merging</a:t>
            </a:r>
          </a:p>
          <a:p>
            <a:pPr algn="l">
              <a:lnSpc>
                <a:spcPts val="3922"/>
              </a:lnSpc>
            </a:pPr>
            <a:r>
              <a:rPr lang="en-US" sz="3268" spc="-130">
                <a:solidFill>
                  <a:srgbClr val="F7F0F0"/>
                </a:solidFill>
                <a:latin typeface="Telegraf"/>
                <a:ea typeface="Telegraf"/>
                <a:cs typeface="Telegraf"/>
                <a:sym typeface="Telegraf"/>
              </a:rPr>
              <a:t>Missing </a:t>
            </a:r>
            <a:r>
              <a:rPr lang="en-US" sz="3268" spc="-130">
                <a:solidFill>
                  <a:srgbClr val="F7F0F0"/>
                </a:solidFill>
                <a:latin typeface="Telegraf"/>
                <a:ea typeface="Telegraf"/>
                <a:cs typeface="Telegraf"/>
                <a:sym typeface="Telegraf"/>
              </a:rPr>
              <a:t>value imputation</a:t>
            </a:r>
          </a:p>
          <a:p>
            <a:pPr algn="l">
              <a:lnSpc>
                <a:spcPts val="3922"/>
              </a:lnSpc>
            </a:pPr>
            <a:r>
              <a:rPr lang="en-US" sz="3268" spc="-130">
                <a:solidFill>
                  <a:srgbClr val="F7F0F0"/>
                </a:solidFill>
                <a:latin typeface="Telegraf"/>
                <a:ea typeface="Telegraf"/>
                <a:cs typeface="Telegraf"/>
                <a:sym typeface="Telegraf"/>
              </a:rPr>
              <a:t>Drop duplicates</a:t>
            </a:r>
          </a:p>
          <a:p>
            <a:pPr algn="l">
              <a:lnSpc>
                <a:spcPts val="3922"/>
              </a:lnSpc>
            </a:pPr>
            <a:r>
              <a:rPr lang="en-US" sz="3268" spc="-130">
                <a:solidFill>
                  <a:srgbClr val="F7F0F0"/>
                </a:solidFill>
                <a:latin typeface="Telegraf"/>
                <a:ea typeface="Telegraf"/>
                <a:cs typeface="Telegraf"/>
                <a:sym typeface="Telegraf"/>
              </a:rPr>
              <a:t>Drop unnecessary columns</a:t>
            </a:r>
          </a:p>
          <a:p>
            <a:pPr algn="l">
              <a:lnSpc>
                <a:spcPts val="3922"/>
              </a:lnSpc>
            </a:pPr>
            <a:r>
              <a:rPr lang="en-US" sz="3268" spc="-130">
                <a:solidFill>
                  <a:srgbClr val="F7F0F0"/>
                </a:solidFill>
                <a:latin typeface="Telegraf"/>
                <a:ea typeface="Telegraf"/>
                <a:cs typeface="Telegraf"/>
                <a:sym typeface="Telegraf"/>
              </a:rPr>
              <a:t>Feature engineering</a:t>
            </a:r>
          </a:p>
          <a:p>
            <a:pPr algn="l">
              <a:lnSpc>
                <a:spcPts val="3922"/>
              </a:lnSpc>
            </a:pPr>
            <a:r>
              <a:rPr lang="en-US" sz="3268" spc="-130">
                <a:solidFill>
                  <a:srgbClr val="F7F0F0"/>
                </a:solidFill>
                <a:latin typeface="Telegraf"/>
                <a:ea typeface="Telegraf"/>
                <a:cs typeface="Telegraf"/>
                <a:sym typeface="Telegraf"/>
              </a:rPr>
              <a:t>Outlier Detection &amp; Imputation</a:t>
            </a:r>
          </a:p>
          <a:p>
            <a:pPr algn="l">
              <a:lnSpc>
                <a:spcPts val="3922"/>
              </a:lnSpc>
            </a:pPr>
          </a:p>
          <a:p>
            <a:pPr algn="l">
              <a:lnSpc>
                <a:spcPts val="3922"/>
              </a:lnSpc>
            </a:pPr>
          </a:p>
          <a:p>
            <a:pPr algn="l">
              <a:lnSpc>
                <a:spcPts val="3922"/>
              </a:lnSpc>
            </a:pP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37354"/>
            <a:ext cx="730722" cy="3955907"/>
            <a:chOff x="0" y="0"/>
            <a:chExt cx="192453" cy="1041885"/>
          </a:xfrm>
        </p:grpSpPr>
        <p:sp>
          <p:nvSpPr>
            <p:cNvPr name="Freeform 3" id="3"/>
            <p:cNvSpPr/>
            <p:nvPr/>
          </p:nvSpPr>
          <p:spPr>
            <a:xfrm flipH="false" flipV="false" rot="0">
              <a:off x="0" y="0"/>
              <a:ext cx="192453" cy="1041885"/>
            </a:xfrm>
            <a:custGeom>
              <a:avLst/>
              <a:gdLst/>
              <a:ahLst/>
              <a:cxnLst/>
              <a:rect r="r" b="b" t="t" l="l"/>
              <a:pathLst>
                <a:path h="1041885" w="192453">
                  <a:moveTo>
                    <a:pt x="0" y="0"/>
                  </a:moveTo>
                  <a:lnTo>
                    <a:pt x="192453" y="0"/>
                  </a:lnTo>
                  <a:lnTo>
                    <a:pt x="192453" y="1041885"/>
                  </a:lnTo>
                  <a:lnTo>
                    <a:pt x="0" y="1041885"/>
                  </a:lnTo>
                  <a:close/>
                </a:path>
              </a:pathLst>
            </a:custGeom>
            <a:gradFill rotWithShape="true">
              <a:gsLst>
                <a:gs pos="0">
                  <a:srgbClr val="C0FF71">
                    <a:alpha val="100000"/>
                  </a:srgbClr>
                </a:gs>
                <a:gs pos="100000">
                  <a:srgbClr val="0A3022">
                    <a:alpha val="0"/>
                  </a:srgbClr>
                </a:gs>
              </a:gsLst>
              <a:lin ang="0"/>
            </a:gradFill>
          </p:spPr>
        </p:sp>
        <p:sp>
          <p:nvSpPr>
            <p:cNvPr name="TextBox 4" id="4"/>
            <p:cNvSpPr txBox="true"/>
            <p:nvPr/>
          </p:nvSpPr>
          <p:spPr>
            <a:xfrm>
              <a:off x="0" y="-38100"/>
              <a:ext cx="192453" cy="10799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631127" y="261938"/>
            <a:ext cx="4301130" cy="4778949"/>
            <a:chOff x="0" y="0"/>
            <a:chExt cx="1272440" cy="1413797"/>
          </a:xfrm>
        </p:grpSpPr>
        <p:sp>
          <p:nvSpPr>
            <p:cNvPr name="Freeform 6" id="6"/>
            <p:cNvSpPr/>
            <p:nvPr/>
          </p:nvSpPr>
          <p:spPr>
            <a:xfrm flipH="false" flipV="false" rot="0">
              <a:off x="0" y="0"/>
              <a:ext cx="1272440" cy="1413797"/>
            </a:xfrm>
            <a:custGeom>
              <a:avLst/>
              <a:gdLst/>
              <a:ahLst/>
              <a:cxnLst/>
              <a:rect r="r" b="b" t="t" l="l"/>
              <a:pathLst>
                <a:path h="1413797" w="1272440">
                  <a:moveTo>
                    <a:pt x="1112420" y="0"/>
                  </a:moveTo>
                  <a:lnTo>
                    <a:pt x="160020" y="0"/>
                  </a:lnTo>
                  <a:lnTo>
                    <a:pt x="0" y="160020"/>
                  </a:lnTo>
                  <a:lnTo>
                    <a:pt x="0" y="1253777"/>
                  </a:lnTo>
                  <a:lnTo>
                    <a:pt x="160020" y="1413797"/>
                  </a:lnTo>
                  <a:lnTo>
                    <a:pt x="1112420" y="1413797"/>
                  </a:lnTo>
                  <a:lnTo>
                    <a:pt x="1272440" y="1253777"/>
                  </a:lnTo>
                  <a:lnTo>
                    <a:pt x="1272440" y="160020"/>
                  </a:lnTo>
                  <a:lnTo>
                    <a:pt x="1112420" y="0"/>
                  </a:lnTo>
                  <a:close/>
                </a:path>
              </a:pathLst>
            </a:custGeom>
            <a:gradFill rotWithShape="true">
              <a:gsLst>
                <a:gs pos="0">
                  <a:srgbClr val="0A3022">
                    <a:alpha val="100000"/>
                  </a:srgbClr>
                </a:gs>
                <a:gs pos="100000">
                  <a:srgbClr val="0A3022">
                    <a:alpha val="0"/>
                  </a:srgbClr>
                </a:gs>
              </a:gsLst>
              <a:lin ang="0"/>
            </a:gradFill>
            <a:ln w="9525" cap="sq">
              <a:solidFill>
                <a:srgbClr val="C1FF72"/>
              </a:solidFill>
              <a:prstDash val="solid"/>
              <a:miter/>
            </a:ln>
          </p:spPr>
        </p:sp>
        <p:sp>
          <p:nvSpPr>
            <p:cNvPr name="TextBox 7" id="7"/>
            <p:cNvSpPr txBox="true"/>
            <p:nvPr/>
          </p:nvSpPr>
          <p:spPr>
            <a:xfrm>
              <a:off x="63500" y="6350"/>
              <a:ext cx="1145440" cy="1343947"/>
            </a:xfrm>
            <a:prstGeom prst="rect">
              <a:avLst/>
            </a:prstGeom>
          </p:spPr>
          <p:txBody>
            <a:bodyPr anchor="ctr" rtlCol="false" tIns="50800" lIns="50800" bIns="50800" rIns="50800"/>
            <a:lstStyle/>
            <a:p>
              <a:pPr algn="ctr">
                <a:lnSpc>
                  <a:spcPts val="4059"/>
                </a:lnSpc>
              </a:pPr>
              <a:r>
                <a:rPr lang="en-US" sz="2899">
                  <a:solidFill>
                    <a:srgbClr val="F7F0F0"/>
                  </a:solidFill>
                  <a:latin typeface="Canva Sans"/>
                  <a:ea typeface="Canva Sans"/>
                  <a:cs typeface="Canva Sans"/>
                  <a:sym typeface="Canva Sans"/>
                </a:rPr>
                <a:t>Employed for its high performance and speed in handling large datasets with boosting techniques.</a:t>
              </a:r>
            </a:p>
            <a:p>
              <a:pPr algn="ctr">
                <a:lnSpc>
                  <a:spcPts val="2799"/>
                </a:lnSpc>
                <a:spcBef>
                  <a:spcPct val="0"/>
                </a:spcBef>
              </a:pPr>
            </a:p>
          </p:txBody>
        </p:sp>
      </p:grpSp>
      <p:grpSp>
        <p:nvGrpSpPr>
          <p:cNvPr name="Group 8" id="8"/>
          <p:cNvGrpSpPr/>
          <p:nvPr/>
        </p:nvGrpSpPr>
        <p:grpSpPr>
          <a:xfrm rot="0">
            <a:off x="216185" y="4160139"/>
            <a:ext cx="4767901" cy="4497372"/>
            <a:chOff x="0" y="0"/>
            <a:chExt cx="1272440" cy="1200242"/>
          </a:xfrm>
        </p:grpSpPr>
        <p:sp>
          <p:nvSpPr>
            <p:cNvPr name="Freeform 9" id="9"/>
            <p:cNvSpPr/>
            <p:nvPr/>
          </p:nvSpPr>
          <p:spPr>
            <a:xfrm flipH="false" flipV="false" rot="0">
              <a:off x="0" y="0"/>
              <a:ext cx="1272440" cy="1200242"/>
            </a:xfrm>
            <a:custGeom>
              <a:avLst/>
              <a:gdLst/>
              <a:ahLst/>
              <a:cxnLst/>
              <a:rect r="r" b="b" t="t" l="l"/>
              <a:pathLst>
                <a:path h="1200242" w="1272440">
                  <a:moveTo>
                    <a:pt x="1112420" y="0"/>
                  </a:moveTo>
                  <a:lnTo>
                    <a:pt x="160020" y="0"/>
                  </a:lnTo>
                  <a:lnTo>
                    <a:pt x="0" y="160020"/>
                  </a:lnTo>
                  <a:lnTo>
                    <a:pt x="0" y="1040222"/>
                  </a:lnTo>
                  <a:lnTo>
                    <a:pt x="160020" y="1200242"/>
                  </a:lnTo>
                  <a:lnTo>
                    <a:pt x="1112420" y="1200242"/>
                  </a:lnTo>
                  <a:lnTo>
                    <a:pt x="1272440" y="1040222"/>
                  </a:lnTo>
                  <a:lnTo>
                    <a:pt x="1272440" y="160020"/>
                  </a:lnTo>
                  <a:lnTo>
                    <a:pt x="1112420" y="0"/>
                  </a:lnTo>
                  <a:close/>
                </a:path>
              </a:pathLst>
            </a:custGeom>
            <a:gradFill rotWithShape="true">
              <a:gsLst>
                <a:gs pos="0">
                  <a:srgbClr val="0A3022">
                    <a:alpha val="100000"/>
                  </a:srgbClr>
                </a:gs>
                <a:gs pos="100000">
                  <a:srgbClr val="0A3022">
                    <a:alpha val="0"/>
                  </a:srgbClr>
                </a:gs>
              </a:gsLst>
              <a:lin ang="0"/>
            </a:gradFill>
            <a:ln w="9525" cap="sq">
              <a:solidFill>
                <a:srgbClr val="C1FF72"/>
              </a:solidFill>
              <a:prstDash val="solid"/>
              <a:miter/>
            </a:ln>
          </p:spPr>
        </p:sp>
        <p:sp>
          <p:nvSpPr>
            <p:cNvPr name="TextBox 10" id="10"/>
            <p:cNvSpPr txBox="true"/>
            <p:nvPr/>
          </p:nvSpPr>
          <p:spPr>
            <a:xfrm>
              <a:off x="63500" y="6350"/>
              <a:ext cx="1145440" cy="1130392"/>
            </a:xfrm>
            <a:prstGeom prst="rect">
              <a:avLst/>
            </a:prstGeom>
          </p:spPr>
          <p:txBody>
            <a:bodyPr anchor="ctr" rtlCol="false" tIns="50800" lIns="50800" bIns="50800" rIns="50800"/>
            <a:lstStyle/>
            <a:p>
              <a:pPr algn="ctr">
                <a:lnSpc>
                  <a:spcPts val="4059"/>
                </a:lnSpc>
                <a:spcBef>
                  <a:spcPct val="0"/>
                </a:spcBef>
              </a:pPr>
              <a:r>
                <a:rPr lang="en-US" sz="2899">
                  <a:solidFill>
                    <a:srgbClr val="F7F0F0"/>
                  </a:solidFill>
                  <a:latin typeface="Canva Sans"/>
                  <a:ea typeface="Canva Sans"/>
                  <a:cs typeface="Canva Sans"/>
                  <a:sym typeface="Canva Sans"/>
                </a:rPr>
                <a:t>Employed for its ability to automatically learn complex patterns and features from raw data, making it a powerful tool for a wide range of tasks .</a:t>
              </a:r>
            </a:p>
          </p:txBody>
        </p:sp>
      </p:grpSp>
      <p:grpSp>
        <p:nvGrpSpPr>
          <p:cNvPr name="Group 11" id="11"/>
          <p:cNvGrpSpPr/>
          <p:nvPr/>
        </p:nvGrpSpPr>
        <p:grpSpPr>
          <a:xfrm rot="0">
            <a:off x="5879971" y="5519046"/>
            <a:ext cx="4349112" cy="5090889"/>
            <a:chOff x="0" y="0"/>
            <a:chExt cx="1272440" cy="1489465"/>
          </a:xfrm>
        </p:grpSpPr>
        <p:sp>
          <p:nvSpPr>
            <p:cNvPr name="Freeform 12" id="12"/>
            <p:cNvSpPr/>
            <p:nvPr/>
          </p:nvSpPr>
          <p:spPr>
            <a:xfrm flipH="false" flipV="false" rot="0">
              <a:off x="0" y="0"/>
              <a:ext cx="1272440" cy="1489465"/>
            </a:xfrm>
            <a:custGeom>
              <a:avLst/>
              <a:gdLst/>
              <a:ahLst/>
              <a:cxnLst/>
              <a:rect r="r" b="b" t="t" l="l"/>
              <a:pathLst>
                <a:path h="1489465" w="1272440">
                  <a:moveTo>
                    <a:pt x="1112420" y="0"/>
                  </a:moveTo>
                  <a:lnTo>
                    <a:pt x="160020" y="0"/>
                  </a:lnTo>
                  <a:lnTo>
                    <a:pt x="0" y="160020"/>
                  </a:lnTo>
                  <a:lnTo>
                    <a:pt x="0" y="1329445"/>
                  </a:lnTo>
                  <a:lnTo>
                    <a:pt x="160020" y="1489465"/>
                  </a:lnTo>
                  <a:lnTo>
                    <a:pt x="1112420" y="1489465"/>
                  </a:lnTo>
                  <a:lnTo>
                    <a:pt x="1272440" y="1329445"/>
                  </a:lnTo>
                  <a:lnTo>
                    <a:pt x="1272440" y="160020"/>
                  </a:lnTo>
                  <a:lnTo>
                    <a:pt x="1112420" y="0"/>
                  </a:lnTo>
                  <a:close/>
                </a:path>
              </a:pathLst>
            </a:custGeom>
            <a:gradFill rotWithShape="true">
              <a:gsLst>
                <a:gs pos="0">
                  <a:srgbClr val="0A3022">
                    <a:alpha val="100000"/>
                  </a:srgbClr>
                </a:gs>
                <a:gs pos="100000">
                  <a:srgbClr val="0A3022">
                    <a:alpha val="0"/>
                  </a:srgbClr>
                </a:gs>
              </a:gsLst>
              <a:lin ang="0"/>
            </a:gradFill>
            <a:ln w="9525" cap="sq">
              <a:solidFill>
                <a:srgbClr val="C1FF72"/>
              </a:solidFill>
              <a:prstDash val="solid"/>
              <a:miter/>
            </a:ln>
          </p:spPr>
        </p:sp>
        <p:sp>
          <p:nvSpPr>
            <p:cNvPr name="TextBox 13" id="13"/>
            <p:cNvSpPr txBox="true"/>
            <p:nvPr/>
          </p:nvSpPr>
          <p:spPr>
            <a:xfrm>
              <a:off x="63500" y="6350"/>
              <a:ext cx="1145440" cy="1419615"/>
            </a:xfrm>
            <a:prstGeom prst="rect">
              <a:avLst/>
            </a:prstGeom>
          </p:spPr>
          <p:txBody>
            <a:bodyPr anchor="ctr" rtlCol="false" tIns="50800" lIns="50800" bIns="50800" rIns="50800"/>
            <a:lstStyle/>
            <a:p>
              <a:pPr algn="ctr">
                <a:lnSpc>
                  <a:spcPts val="4479"/>
                </a:lnSpc>
              </a:pPr>
              <a:r>
                <a:rPr lang="en-US" sz="3199">
                  <a:solidFill>
                    <a:srgbClr val="F7F0F0"/>
                  </a:solidFill>
                  <a:latin typeface="Canva Sans"/>
                  <a:ea typeface="Canva Sans"/>
                  <a:cs typeface="Canva Sans"/>
                  <a:sym typeface="Canva Sans"/>
                </a:rPr>
                <a:t>Leveraged use of symmetric trees to create highly accurate and stable regression models with minimal tuning.</a:t>
              </a:r>
            </a:p>
            <a:p>
              <a:pPr algn="ctr">
                <a:lnSpc>
                  <a:spcPts val="4479"/>
                </a:lnSpc>
                <a:spcBef>
                  <a:spcPct val="0"/>
                </a:spcBef>
              </a:pPr>
            </a:p>
          </p:txBody>
        </p:sp>
      </p:grpSp>
      <p:grpSp>
        <p:nvGrpSpPr>
          <p:cNvPr name="Group 14" id="14"/>
          <p:cNvGrpSpPr/>
          <p:nvPr/>
        </p:nvGrpSpPr>
        <p:grpSpPr>
          <a:xfrm rot="0">
            <a:off x="5473641" y="299292"/>
            <a:ext cx="4522947" cy="4449709"/>
            <a:chOff x="0" y="0"/>
            <a:chExt cx="1272440" cy="1251836"/>
          </a:xfrm>
        </p:grpSpPr>
        <p:sp>
          <p:nvSpPr>
            <p:cNvPr name="Freeform 15" id="15"/>
            <p:cNvSpPr/>
            <p:nvPr/>
          </p:nvSpPr>
          <p:spPr>
            <a:xfrm flipH="false" flipV="false" rot="0">
              <a:off x="0" y="0"/>
              <a:ext cx="1272440" cy="1251836"/>
            </a:xfrm>
            <a:custGeom>
              <a:avLst/>
              <a:gdLst/>
              <a:ahLst/>
              <a:cxnLst/>
              <a:rect r="r" b="b" t="t" l="l"/>
              <a:pathLst>
                <a:path h="1251836" w="1272440">
                  <a:moveTo>
                    <a:pt x="1112420" y="0"/>
                  </a:moveTo>
                  <a:lnTo>
                    <a:pt x="160020" y="0"/>
                  </a:lnTo>
                  <a:lnTo>
                    <a:pt x="0" y="160020"/>
                  </a:lnTo>
                  <a:lnTo>
                    <a:pt x="0" y="1091816"/>
                  </a:lnTo>
                  <a:lnTo>
                    <a:pt x="160020" y="1251836"/>
                  </a:lnTo>
                  <a:lnTo>
                    <a:pt x="1112420" y="1251836"/>
                  </a:lnTo>
                  <a:lnTo>
                    <a:pt x="1272440" y="1091816"/>
                  </a:lnTo>
                  <a:lnTo>
                    <a:pt x="1272440" y="160020"/>
                  </a:lnTo>
                  <a:lnTo>
                    <a:pt x="1112420" y="0"/>
                  </a:lnTo>
                  <a:close/>
                </a:path>
              </a:pathLst>
            </a:custGeom>
            <a:gradFill rotWithShape="true">
              <a:gsLst>
                <a:gs pos="0">
                  <a:srgbClr val="0A3022">
                    <a:alpha val="100000"/>
                  </a:srgbClr>
                </a:gs>
                <a:gs pos="100000">
                  <a:srgbClr val="0A3022">
                    <a:alpha val="0"/>
                  </a:srgbClr>
                </a:gs>
              </a:gsLst>
              <a:lin ang="0"/>
            </a:gradFill>
            <a:ln w="9525" cap="sq">
              <a:solidFill>
                <a:srgbClr val="C1FF72"/>
              </a:solidFill>
              <a:prstDash val="solid"/>
              <a:miter/>
            </a:ln>
          </p:spPr>
        </p:sp>
        <p:sp>
          <p:nvSpPr>
            <p:cNvPr name="TextBox 16" id="16"/>
            <p:cNvSpPr txBox="true"/>
            <p:nvPr/>
          </p:nvSpPr>
          <p:spPr>
            <a:xfrm>
              <a:off x="63500" y="-3175"/>
              <a:ext cx="1145440" cy="1191511"/>
            </a:xfrm>
            <a:prstGeom prst="rect">
              <a:avLst/>
            </a:prstGeom>
          </p:spPr>
          <p:txBody>
            <a:bodyPr anchor="ctr" rtlCol="false" tIns="50800" lIns="50800" bIns="50800" rIns="50800"/>
            <a:lstStyle/>
            <a:p>
              <a:pPr algn="ctr">
                <a:lnSpc>
                  <a:spcPts val="5039"/>
                </a:lnSpc>
              </a:pPr>
              <a:r>
                <a:rPr lang="en-US" sz="3599">
                  <a:solidFill>
                    <a:srgbClr val="F7F0F0"/>
                  </a:solidFill>
                  <a:latin typeface="Canva Sans"/>
                  <a:ea typeface="Canva Sans"/>
                  <a:cs typeface="Canva Sans"/>
                  <a:sym typeface="Canva Sans"/>
                </a:rPr>
                <a:t>A fast, high-performance gradient boosting framework using less memory.</a:t>
              </a:r>
            </a:p>
            <a:p>
              <a:pPr algn="ctr">
                <a:lnSpc>
                  <a:spcPts val="5039"/>
                </a:lnSpc>
                <a:spcBef>
                  <a:spcPct val="0"/>
                </a:spcBef>
              </a:pPr>
            </a:p>
          </p:txBody>
        </p:sp>
      </p:grpSp>
      <p:sp>
        <p:nvSpPr>
          <p:cNvPr name="TextBox 17" id="17"/>
          <p:cNvSpPr txBox="true"/>
          <p:nvPr/>
        </p:nvSpPr>
        <p:spPr>
          <a:xfrm rot="0">
            <a:off x="365361" y="328091"/>
            <a:ext cx="5907605" cy="2060712"/>
          </a:xfrm>
          <a:prstGeom prst="rect">
            <a:avLst/>
          </a:prstGeom>
        </p:spPr>
        <p:txBody>
          <a:bodyPr anchor="t" rtlCol="false" tIns="0" lIns="0" bIns="0" rIns="0">
            <a:spAutoFit/>
          </a:bodyPr>
          <a:lstStyle/>
          <a:p>
            <a:pPr algn="l">
              <a:lnSpc>
                <a:spcPts val="8021"/>
              </a:lnSpc>
            </a:pPr>
            <a:r>
              <a:rPr lang="en-US" sz="7291" spc="-546">
                <a:solidFill>
                  <a:srgbClr val="000000"/>
                </a:solidFill>
                <a:latin typeface="Lexend Exa"/>
                <a:ea typeface="Lexend Exa"/>
                <a:cs typeface="Lexend Exa"/>
                <a:sym typeface="Lexend Exa"/>
              </a:rPr>
              <a:t>Data Models</a:t>
            </a:r>
          </a:p>
        </p:txBody>
      </p:sp>
      <p:sp>
        <p:nvSpPr>
          <p:cNvPr name="TextBox 18" id="18"/>
          <p:cNvSpPr txBox="true"/>
          <p:nvPr/>
        </p:nvSpPr>
        <p:spPr>
          <a:xfrm rot="0">
            <a:off x="6466901" y="-66946"/>
            <a:ext cx="2877707" cy="618626"/>
          </a:xfrm>
          <a:prstGeom prst="rect">
            <a:avLst/>
          </a:prstGeom>
        </p:spPr>
        <p:txBody>
          <a:bodyPr anchor="t" rtlCol="false" tIns="0" lIns="0" bIns="0" rIns="0">
            <a:spAutoFit/>
          </a:bodyPr>
          <a:lstStyle/>
          <a:p>
            <a:pPr algn="ctr">
              <a:lnSpc>
                <a:spcPts val="4596"/>
              </a:lnSpc>
            </a:pPr>
            <a:r>
              <a:rPr lang="en-US" b="true" sz="3830" spc="-153">
                <a:solidFill>
                  <a:srgbClr val="F7F0F0"/>
                </a:solidFill>
                <a:latin typeface="Telegraf Bold"/>
                <a:ea typeface="Telegraf Bold"/>
                <a:cs typeface="Telegraf Bold"/>
                <a:sym typeface="Telegraf Bold"/>
              </a:rPr>
              <a:t>Light GBM</a:t>
            </a:r>
          </a:p>
        </p:txBody>
      </p:sp>
      <p:sp>
        <p:nvSpPr>
          <p:cNvPr name="TextBox 19" id="19"/>
          <p:cNvSpPr txBox="true"/>
          <p:nvPr/>
        </p:nvSpPr>
        <p:spPr>
          <a:xfrm rot="0">
            <a:off x="11613079" y="-10271"/>
            <a:ext cx="2248530" cy="571500"/>
          </a:xfrm>
          <a:prstGeom prst="rect">
            <a:avLst/>
          </a:prstGeom>
        </p:spPr>
        <p:txBody>
          <a:bodyPr anchor="t" rtlCol="false" tIns="0" lIns="0" bIns="0" rIns="0">
            <a:spAutoFit/>
          </a:bodyPr>
          <a:lstStyle/>
          <a:p>
            <a:pPr algn="ctr">
              <a:lnSpc>
                <a:spcPts val="4174"/>
              </a:lnSpc>
            </a:pPr>
            <a:r>
              <a:rPr lang="en-US" b="true" sz="3478" spc="-139">
                <a:solidFill>
                  <a:srgbClr val="F7F0F0"/>
                </a:solidFill>
                <a:latin typeface="Telegraf Bold"/>
                <a:ea typeface="Telegraf Bold"/>
                <a:cs typeface="Telegraf Bold"/>
                <a:sym typeface="Telegraf Bold"/>
              </a:rPr>
              <a:t>XGBoost</a:t>
            </a:r>
          </a:p>
        </p:txBody>
      </p:sp>
      <p:sp>
        <p:nvSpPr>
          <p:cNvPr name="TextBox 20" id="20"/>
          <p:cNvSpPr txBox="true"/>
          <p:nvPr/>
        </p:nvSpPr>
        <p:spPr>
          <a:xfrm rot="0">
            <a:off x="886170" y="3850577"/>
            <a:ext cx="3427932" cy="571500"/>
          </a:xfrm>
          <a:prstGeom prst="rect">
            <a:avLst/>
          </a:prstGeom>
        </p:spPr>
        <p:txBody>
          <a:bodyPr anchor="t" rtlCol="false" tIns="0" lIns="0" bIns="0" rIns="0">
            <a:spAutoFit/>
          </a:bodyPr>
          <a:lstStyle/>
          <a:p>
            <a:pPr algn="ctr">
              <a:lnSpc>
                <a:spcPts val="4151"/>
              </a:lnSpc>
            </a:pPr>
            <a:r>
              <a:rPr lang="en-US" b="true" sz="3459" spc="-138">
                <a:solidFill>
                  <a:srgbClr val="F7F0F0"/>
                </a:solidFill>
                <a:latin typeface="Telegraf Bold"/>
                <a:ea typeface="Telegraf Bold"/>
                <a:cs typeface="Telegraf Bold"/>
                <a:sym typeface="Telegraf Bold"/>
              </a:rPr>
              <a:t>Neural Network </a:t>
            </a:r>
          </a:p>
        </p:txBody>
      </p:sp>
      <p:sp>
        <p:nvSpPr>
          <p:cNvPr name="TextBox 21" id="21"/>
          <p:cNvSpPr txBox="true"/>
          <p:nvPr/>
        </p:nvSpPr>
        <p:spPr>
          <a:xfrm rot="0">
            <a:off x="6528796" y="5209484"/>
            <a:ext cx="2753916" cy="654423"/>
          </a:xfrm>
          <a:prstGeom prst="rect">
            <a:avLst/>
          </a:prstGeom>
        </p:spPr>
        <p:txBody>
          <a:bodyPr anchor="t" rtlCol="false" tIns="0" lIns="0" bIns="0" rIns="0">
            <a:spAutoFit/>
          </a:bodyPr>
          <a:lstStyle/>
          <a:p>
            <a:pPr algn="ctr">
              <a:lnSpc>
                <a:spcPts val="4809"/>
              </a:lnSpc>
            </a:pPr>
            <a:r>
              <a:rPr lang="en-US" b="true" sz="4007" spc="-160">
                <a:solidFill>
                  <a:srgbClr val="F7F0F0"/>
                </a:solidFill>
                <a:latin typeface="Telegraf Bold"/>
                <a:ea typeface="Telegraf Bold"/>
                <a:cs typeface="Telegraf Bold"/>
                <a:sym typeface="Telegraf Bold"/>
              </a:rPr>
              <a:t>CatBoost</a:t>
            </a:r>
          </a:p>
        </p:txBody>
      </p:sp>
      <p:grpSp>
        <p:nvGrpSpPr>
          <p:cNvPr name="Group 22" id="22"/>
          <p:cNvGrpSpPr/>
          <p:nvPr/>
        </p:nvGrpSpPr>
        <p:grpSpPr>
          <a:xfrm rot="0">
            <a:off x="10857389" y="5560508"/>
            <a:ext cx="4349112" cy="5090889"/>
            <a:chOff x="0" y="0"/>
            <a:chExt cx="1272440" cy="1489465"/>
          </a:xfrm>
        </p:grpSpPr>
        <p:sp>
          <p:nvSpPr>
            <p:cNvPr name="Freeform 23" id="23"/>
            <p:cNvSpPr/>
            <p:nvPr/>
          </p:nvSpPr>
          <p:spPr>
            <a:xfrm flipH="false" flipV="false" rot="0">
              <a:off x="0" y="0"/>
              <a:ext cx="1272440" cy="1489465"/>
            </a:xfrm>
            <a:custGeom>
              <a:avLst/>
              <a:gdLst/>
              <a:ahLst/>
              <a:cxnLst/>
              <a:rect r="r" b="b" t="t" l="l"/>
              <a:pathLst>
                <a:path h="1489465" w="1272440">
                  <a:moveTo>
                    <a:pt x="1112420" y="0"/>
                  </a:moveTo>
                  <a:lnTo>
                    <a:pt x="160020" y="0"/>
                  </a:lnTo>
                  <a:lnTo>
                    <a:pt x="0" y="160020"/>
                  </a:lnTo>
                  <a:lnTo>
                    <a:pt x="0" y="1329445"/>
                  </a:lnTo>
                  <a:lnTo>
                    <a:pt x="160020" y="1489465"/>
                  </a:lnTo>
                  <a:lnTo>
                    <a:pt x="1112420" y="1489465"/>
                  </a:lnTo>
                  <a:lnTo>
                    <a:pt x="1272440" y="1329445"/>
                  </a:lnTo>
                  <a:lnTo>
                    <a:pt x="1272440" y="160020"/>
                  </a:lnTo>
                  <a:lnTo>
                    <a:pt x="1112420" y="0"/>
                  </a:lnTo>
                  <a:close/>
                </a:path>
              </a:pathLst>
            </a:custGeom>
            <a:gradFill rotWithShape="true">
              <a:gsLst>
                <a:gs pos="0">
                  <a:srgbClr val="0A3022">
                    <a:alpha val="100000"/>
                  </a:srgbClr>
                </a:gs>
                <a:gs pos="100000">
                  <a:srgbClr val="0A3022">
                    <a:alpha val="0"/>
                  </a:srgbClr>
                </a:gs>
              </a:gsLst>
              <a:lin ang="0"/>
            </a:gradFill>
            <a:ln w="9525" cap="sq">
              <a:solidFill>
                <a:srgbClr val="C1FF72"/>
              </a:solidFill>
              <a:prstDash val="solid"/>
              <a:miter/>
            </a:ln>
          </p:spPr>
        </p:sp>
        <p:sp>
          <p:nvSpPr>
            <p:cNvPr name="TextBox 24" id="24"/>
            <p:cNvSpPr txBox="true"/>
            <p:nvPr/>
          </p:nvSpPr>
          <p:spPr>
            <a:xfrm>
              <a:off x="63500" y="6350"/>
              <a:ext cx="1145440" cy="1419615"/>
            </a:xfrm>
            <a:prstGeom prst="rect">
              <a:avLst/>
            </a:prstGeom>
          </p:spPr>
          <p:txBody>
            <a:bodyPr anchor="ctr" rtlCol="false" tIns="50800" lIns="50800" bIns="50800" rIns="50800"/>
            <a:lstStyle/>
            <a:p>
              <a:pPr algn="ctr">
                <a:lnSpc>
                  <a:spcPts val="4479"/>
                </a:lnSpc>
              </a:pPr>
            </a:p>
            <a:p>
              <a:pPr algn="ctr">
                <a:lnSpc>
                  <a:spcPts val="4479"/>
                </a:lnSpc>
              </a:pPr>
              <a:r>
                <a:rPr lang="en-US" sz="3199">
                  <a:solidFill>
                    <a:srgbClr val="F7F0F0"/>
                  </a:solidFill>
                  <a:latin typeface="Canva Sans"/>
                  <a:ea typeface="Canva Sans"/>
                  <a:cs typeface="Canva Sans"/>
                  <a:sym typeface="Canva Sans"/>
                </a:rPr>
                <a:t>Employed for its simplicity, speed, and interpretability in solving binary classification problems. </a:t>
              </a:r>
            </a:p>
            <a:p>
              <a:pPr algn="ctr">
                <a:lnSpc>
                  <a:spcPts val="4479"/>
                </a:lnSpc>
                <a:spcBef>
                  <a:spcPct val="0"/>
                </a:spcBef>
              </a:pPr>
            </a:p>
          </p:txBody>
        </p:sp>
      </p:grpSp>
      <p:sp>
        <p:nvSpPr>
          <p:cNvPr name="TextBox 25" id="25"/>
          <p:cNvSpPr txBox="true"/>
          <p:nvPr/>
        </p:nvSpPr>
        <p:spPr>
          <a:xfrm rot="0">
            <a:off x="10580319" y="4993262"/>
            <a:ext cx="4314050" cy="1261221"/>
          </a:xfrm>
          <a:prstGeom prst="rect">
            <a:avLst/>
          </a:prstGeom>
        </p:spPr>
        <p:txBody>
          <a:bodyPr anchor="t" rtlCol="false" tIns="0" lIns="0" bIns="0" rIns="0">
            <a:spAutoFit/>
          </a:bodyPr>
          <a:lstStyle/>
          <a:p>
            <a:pPr algn="ctr">
              <a:lnSpc>
                <a:spcPts val="4809"/>
              </a:lnSpc>
            </a:pPr>
            <a:r>
              <a:rPr lang="en-US" b="true" sz="4007" spc="-160">
                <a:solidFill>
                  <a:srgbClr val="F7F0F0"/>
                </a:solidFill>
                <a:latin typeface="Telegraf Bold"/>
                <a:ea typeface="Telegraf Bold"/>
                <a:cs typeface="Telegraf Bold"/>
                <a:sym typeface="Telegraf Bold"/>
              </a:rPr>
              <a:t>Logistic Regression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3022">
                <a:alpha val="100000"/>
              </a:srgbClr>
            </a:gs>
            <a:gs pos="100000">
              <a:srgbClr val="0A3022">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38135" y="1716368"/>
            <a:ext cx="16295156" cy="7760568"/>
          </a:xfrm>
          <a:custGeom>
            <a:avLst/>
            <a:gdLst/>
            <a:ahLst/>
            <a:cxnLst/>
            <a:rect r="r" b="b" t="t" l="l"/>
            <a:pathLst>
              <a:path h="7760568" w="16295156">
                <a:moveTo>
                  <a:pt x="0" y="0"/>
                </a:moveTo>
                <a:lnTo>
                  <a:pt x="16295156" y="0"/>
                </a:lnTo>
                <a:lnTo>
                  <a:pt x="16295156" y="7760568"/>
                </a:lnTo>
                <a:lnTo>
                  <a:pt x="0" y="7760568"/>
                </a:lnTo>
                <a:lnTo>
                  <a:pt x="0" y="0"/>
                </a:lnTo>
                <a:close/>
              </a:path>
            </a:pathLst>
          </a:custGeom>
          <a:blipFill>
            <a:blip r:embed="rId2"/>
            <a:stretch>
              <a:fillRect l="0" t="0" r="0" b="0"/>
            </a:stretch>
          </a:blipFill>
        </p:spPr>
      </p:sp>
      <p:sp>
        <p:nvSpPr>
          <p:cNvPr name="TextBox 3" id="3"/>
          <p:cNvSpPr txBox="true"/>
          <p:nvPr/>
        </p:nvSpPr>
        <p:spPr>
          <a:xfrm rot="0">
            <a:off x="0" y="66675"/>
            <a:ext cx="11573412" cy="1194218"/>
          </a:xfrm>
          <a:prstGeom prst="rect">
            <a:avLst/>
          </a:prstGeom>
        </p:spPr>
        <p:txBody>
          <a:bodyPr anchor="t" rtlCol="false" tIns="0" lIns="0" bIns="0" rIns="0">
            <a:spAutoFit/>
          </a:bodyPr>
          <a:lstStyle/>
          <a:p>
            <a:pPr algn="l">
              <a:lnSpc>
                <a:spcPts val="9111"/>
              </a:lnSpc>
            </a:pPr>
            <a:r>
              <a:rPr lang="en-US" sz="8283" spc="-621">
                <a:solidFill>
                  <a:srgbClr val="000000"/>
                </a:solidFill>
                <a:latin typeface="Lexend Exa"/>
                <a:ea typeface="Lexend Exa"/>
                <a:cs typeface="Lexend Exa"/>
                <a:sym typeface="Lexend Exa"/>
              </a:rPr>
              <a:t>User Interface </a:t>
            </a:r>
          </a:p>
        </p:txBody>
      </p:sp>
      <p:sp>
        <p:nvSpPr>
          <p:cNvPr name="TextBox 4" id="4"/>
          <p:cNvSpPr txBox="true"/>
          <p:nvPr/>
        </p:nvSpPr>
        <p:spPr>
          <a:xfrm rot="0">
            <a:off x="5504355" y="9718378"/>
            <a:ext cx="7233703" cy="528961"/>
          </a:xfrm>
          <a:prstGeom prst="rect">
            <a:avLst/>
          </a:prstGeom>
        </p:spPr>
        <p:txBody>
          <a:bodyPr anchor="t" rtlCol="false" tIns="0" lIns="0" bIns="0" rIns="0">
            <a:spAutoFit/>
          </a:bodyPr>
          <a:lstStyle/>
          <a:p>
            <a:pPr algn="ctr">
              <a:lnSpc>
                <a:spcPts val="3967"/>
              </a:lnSpc>
            </a:pPr>
            <a:r>
              <a:rPr lang="en-US" b="true" sz="3306" spc="-132">
                <a:solidFill>
                  <a:srgbClr val="F7F0F0"/>
                </a:solidFill>
                <a:latin typeface="Telegraf Bold"/>
                <a:ea typeface="Telegraf Bold"/>
                <a:cs typeface="Telegraf Bold"/>
                <a:sym typeface="Telegraf Bold"/>
              </a:rPr>
              <a:t>using STREAMLIT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DAGvavKBl04</dc:identifier>
  <dcterms:modified xsi:type="dcterms:W3CDTF">2011-08-01T06:04:30Z</dcterms:modified>
  <cp:revision>1</cp:revision>
  <dc:title>Green and White Modern Greentech Presentation</dc:title>
</cp:coreProperties>
</file>